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9"/>
  </p:notesMasterIdLst>
  <p:sldIdLst>
    <p:sldId id="424" r:id="rId2"/>
    <p:sldId id="392" r:id="rId3"/>
    <p:sldId id="394" r:id="rId4"/>
    <p:sldId id="395" r:id="rId5"/>
    <p:sldId id="397" r:id="rId6"/>
    <p:sldId id="400" r:id="rId7"/>
    <p:sldId id="401" r:id="rId8"/>
    <p:sldId id="402" r:id="rId9"/>
    <p:sldId id="403" r:id="rId10"/>
    <p:sldId id="404" r:id="rId11"/>
    <p:sldId id="405" r:id="rId12"/>
    <p:sldId id="406" r:id="rId13"/>
    <p:sldId id="407" r:id="rId14"/>
    <p:sldId id="408" r:id="rId15"/>
    <p:sldId id="409" r:id="rId16"/>
    <p:sldId id="410" r:id="rId17"/>
    <p:sldId id="411" r:id="rId18"/>
    <p:sldId id="412" r:id="rId19"/>
    <p:sldId id="413" r:id="rId20"/>
    <p:sldId id="414" r:id="rId21"/>
    <p:sldId id="415" r:id="rId22"/>
    <p:sldId id="416" r:id="rId23"/>
    <p:sldId id="417" r:id="rId24"/>
    <p:sldId id="418" r:id="rId25"/>
    <p:sldId id="419" r:id="rId26"/>
    <p:sldId id="420" r:id="rId27"/>
    <p:sldId id="421" r:id="rId28"/>
    <p:sldId id="422" r:id="rId29"/>
    <p:sldId id="257" r:id="rId30"/>
    <p:sldId id="304" r:id="rId31"/>
    <p:sldId id="267" r:id="rId32"/>
    <p:sldId id="259" r:id="rId33"/>
    <p:sldId id="268" r:id="rId34"/>
    <p:sldId id="260" r:id="rId35"/>
    <p:sldId id="261" r:id="rId36"/>
    <p:sldId id="263" r:id="rId37"/>
    <p:sldId id="264" r:id="rId38"/>
    <p:sldId id="265" r:id="rId39"/>
    <p:sldId id="266" r:id="rId40"/>
    <p:sldId id="425" r:id="rId41"/>
    <p:sldId id="306" r:id="rId42"/>
    <p:sldId id="308" r:id="rId43"/>
    <p:sldId id="309" r:id="rId44"/>
    <p:sldId id="310" r:id="rId45"/>
    <p:sldId id="311" r:id="rId46"/>
    <p:sldId id="312" r:id="rId47"/>
    <p:sldId id="313" r:id="rId48"/>
    <p:sldId id="426" r:id="rId49"/>
    <p:sldId id="314" r:id="rId50"/>
    <p:sldId id="269" r:id="rId51"/>
    <p:sldId id="270" r:id="rId52"/>
    <p:sldId id="428" r:id="rId53"/>
    <p:sldId id="427" r:id="rId54"/>
    <p:sldId id="271" r:id="rId55"/>
    <p:sldId id="283" r:id="rId56"/>
    <p:sldId id="272" r:id="rId57"/>
    <p:sldId id="305" r:id="rId58"/>
    <p:sldId id="273" r:id="rId59"/>
    <p:sldId id="274" r:id="rId60"/>
    <p:sldId id="275" r:id="rId61"/>
    <p:sldId id="276" r:id="rId62"/>
    <p:sldId id="277" r:id="rId63"/>
    <p:sldId id="278" r:id="rId64"/>
    <p:sldId id="279" r:id="rId65"/>
    <p:sldId id="280" r:id="rId66"/>
    <p:sldId id="281" r:id="rId67"/>
    <p:sldId id="282" r:id="rId68"/>
    <p:sldId id="284" r:id="rId69"/>
    <p:sldId id="289" r:id="rId70"/>
    <p:sldId id="290" r:id="rId71"/>
    <p:sldId id="291" r:id="rId72"/>
    <p:sldId id="292" r:id="rId73"/>
    <p:sldId id="302" r:id="rId74"/>
    <p:sldId id="303" r:id="rId75"/>
    <p:sldId id="293" r:id="rId76"/>
    <p:sldId id="299" r:id="rId77"/>
    <p:sldId id="423" r:id="rId78"/>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69113" autoAdjust="0"/>
  </p:normalViewPr>
  <p:slideViewPr>
    <p:cSldViewPr snapToGrid="0">
      <p:cViewPr varScale="1">
        <p:scale>
          <a:sx n="77" d="100"/>
          <a:sy n="77" d="100"/>
        </p:scale>
        <p:origin x="191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ata4.xml.rels><?xml version="1.0" encoding="UTF-8" standalone="yes"?>
<Relationships xmlns="http://schemas.openxmlformats.org/package/2006/relationships"><Relationship Id="rId8" Type="http://schemas.openxmlformats.org/officeDocument/2006/relationships/image" Target="../media/image24.svg"/><Relationship Id="rId13" Type="http://schemas.openxmlformats.org/officeDocument/2006/relationships/image" Target="../media/image29.png"/><Relationship Id="rId3" Type="http://schemas.openxmlformats.org/officeDocument/2006/relationships/image" Target="../media/image19.png"/><Relationship Id="rId7" Type="http://schemas.openxmlformats.org/officeDocument/2006/relationships/image" Target="../media/image23.png"/><Relationship Id="rId12" Type="http://schemas.openxmlformats.org/officeDocument/2006/relationships/image" Target="../media/image28.sv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11" Type="http://schemas.openxmlformats.org/officeDocument/2006/relationships/image" Target="../media/image27.png"/><Relationship Id="rId5" Type="http://schemas.openxmlformats.org/officeDocument/2006/relationships/image" Target="../media/image21.png"/><Relationship Id="rId10" Type="http://schemas.openxmlformats.org/officeDocument/2006/relationships/image" Target="../media/image26.svg"/><Relationship Id="rId4" Type="http://schemas.openxmlformats.org/officeDocument/2006/relationships/image" Target="../media/image20.svg"/><Relationship Id="rId9" Type="http://schemas.openxmlformats.org/officeDocument/2006/relationships/image" Target="../media/image25.png"/><Relationship Id="rId14" Type="http://schemas.openxmlformats.org/officeDocument/2006/relationships/image" Target="../media/image30.svg"/></Relationships>
</file>

<file path=ppt/diagrams/_rels/data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4" Type="http://schemas.openxmlformats.org/officeDocument/2006/relationships/image" Target="../media/image34.svg"/></Relationships>
</file>

<file path=ppt/diagrams/_rels/data8.xml.rels><?xml version="1.0" encoding="UTF-8" standalone="yes"?>
<Relationships xmlns="http://schemas.openxmlformats.org/package/2006/relationships"><Relationship Id="rId8" Type="http://schemas.openxmlformats.org/officeDocument/2006/relationships/image" Target="../media/image42.sv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svg"/><Relationship Id="rId1" Type="http://schemas.openxmlformats.org/officeDocument/2006/relationships/image" Target="../media/image35.png"/><Relationship Id="rId6" Type="http://schemas.openxmlformats.org/officeDocument/2006/relationships/image" Target="../media/image40.svg"/><Relationship Id="rId5" Type="http://schemas.openxmlformats.org/officeDocument/2006/relationships/image" Target="../media/image39.png"/><Relationship Id="rId4" Type="http://schemas.openxmlformats.org/officeDocument/2006/relationships/image" Target="../media/image3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rawing4.xml.rels><?xml version="1.0" encoding="UTF-8" standalone="yes"?>
<Relationships xmlns="http://schemas.openxmlformats.org/package/2006/relationships"><Relationship Id="rId8" Type="http://schemas.openxmlformats.org/officeDocument/2006/relationships/image" Target="../media/image24.svg"/><Relationship Id="rId13" Type="http://schemas.openxmlformats.org/officeDocument/2006/relationships/image" Target="../media/image29.png"/><Relationship Id="rId3" Type="http://schemas.openxmlformats.org/officeDocument/2006/relationships/image" Target="../media/image19.png"/><Relationship Id="rId7" Type="http://schemas.openxmlformats.org/officeDocument/2006/relationships/image" Target="../media/image23.png"/><Relationship Id="rId12" Type="http://schemas.openxmlformats.org/officeDocument/2006/relationships/image" Target="../media/image28.sv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11" Type="http://schemas.openxmlformats.org/officeDocument/2006/relationships/image" Target="../media/image27.png"/><Relationship Id="rId5" Type="http://schemas.openxmlformats.org/officeDocument/2006/relationships/image" Target="../media/image21.png"/><Relationship Id="rId10" Type="http://schemas.openxmlformats.org/officeDocument/2006/relationships/image" Target="../media/image26.svg"/><Relationship Id="rId4" Type="http://schemas.openxmlformats.org/officeDocument/2006/relationships/image" Target="../media/image20.svg"/><Relationship Id="rId9" Type="http://schemas.openxmlformats.org/officeDocument/2006/relationships/image" Target="../media/image25.png"/><Relationship Id="rId14" Type="http://schemas.openxmlformats.org/officeDocument/2006/relationships/image" Target="../media/image30.svg"/></Relationships>
</file>

<file path=ppt/diagrams/_rels/drawing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4" Type="http://schemas.openxmlformats.org/officeDocument/2006/relationships/image" Target="../media/image34.svg"/></Relationships>
</file>

<file path=ppt/diagrams/_rels/drawing8.xml.rels><?xml version="1.0" encoding="UTF-8" standalone="yes"?>
<Relationships xmlns="http://schemas.openxmlformats.org/package/2006/relationships"><Relationship Id="rId8" Type="http://schemas.openxmlformats.org/officeDocument/2006/relationships/image" Target="../media/image42.sv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svg"/><Relationship Id="rId1" Type="http://schemas.openxmlformats.org/officeDocument/2006/relationships/image" Target="../media/image35.png"/><Relationship Id="rId6" Type="http://schemas.openxmlformats.org/officeDocument/2006/relationships/image" Target="../media/image40.svg"/><Relationship Id="rId5" Type="http://schemas.openxmlformats.org/officeDocument/2006/relationships/image" Target="../media/image39.png"/><Relationship Id="rId4" Type="http://schemas.openxmlformats.org/officeDocument/2006/relationships/image" Target="../media/image38.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3F5C5D9-FAF1-433A-8C5E-3445F4712F31}"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8FA1A83-47A8-4443-A31E-5A30CB290488}">
      <dgm:prSet/>
      <dgm:spPr/>
      <dgm:t>
        <a:bodyPr/>
        <a:lstStyle/>
        <a:p>
          <a:r>
            <a:rPr lang="tr-TR"/>
            <a:t>İnsan ve toplum yaşamında görülen sosyal, psikolojik, ekonomik, mali, siyasi, tıbbi ve doğal krizlerin yanında, çalışma ve yönetim yaşamında da örgütsel krizler görülebilir. Kriz, birdenbire ortaya çıkan, önceden öngörülemeyen, beklenmedik ve olağandışı bir durumu ifade eder. </a:t>
          </a:r>
          <a:endParaRPr lang="en-US"/>
        </a:p>
      </dgm:t>
    </dgm:pt>
    <dgm:pt modelId="{EEE5466B-5FF3-4035-B8A7-776AB77B0F4E}" type="parTrans" cxnId="{8D919783-596F-4B77-8D6F-9814F826BA07}">
      <dgm:prSet/>
      <dgm:spPr/>
      <dgm:t>
        <a:bodyPr/>
        <a:lstStyle/>
        <a:p>
          <a:endParaRPr lang="en-US"/>
        </a:p>
      </dgm:t>
    </dgm:pt>
    <dgm:pt modelId="{5F108F72-C22C-4E56-BB06-81CFC59A0CCD}" type="sibTrans" cxnId="{8D919783-596F-4B77-8D6F-9814F826BA07}">
      <dgm:prSet/>
      <dgm:spPr/>
      <dgm:t>
        <a:bodyPr/>
        <a:lstStyle/>
        <a:p>
          <a:endParaRPr lang="en-US"/>
        </a:p>
      </dgm:t>
    </dgm:pt>
    <dgm:pt modelId="{1787A45D-E052-4E56-B483-30796F474991}">
      <dgm:prSet/>
      <dgm:spPr/>
      <dgm:t>
        <a:bodyPr/>
        <a:lstStyle/>
        <a:p>
          <a:r>
            <a:rPr lang="tr-TR"/>
            <a:t>Bu yüzden kriz, örgütsel yaşamda, özel olarak yönetilmesi gereken önemli bir durum ve sorundur. Kriz, aynı zamanda, yöneticilerin ve iş görenlerin yaşamında önemli bir stres kaynağıdır.</a:t>
          </a:r>
          <a:endParaRPr lang="en-US"/>
        </a:p>
      </dgm:t>
    </dgm:pt>
    <dgm:pt modelId="{240AC0C6-BCC6-415D-8AA7-B60F09D1B0FA}" type="parTrans" cxnId="{8DCB3DC0-EBFC-40D3-B49F-DB39AD18EA93}">
      <dgm:prSet/>
      <dgm:spPr/>
      <dgm:t>
        <a:bodyPr/>
        <a:lstStyle/>
        <a:p>
          <a:endParaRPr lang="en-US"/>
        </a:p>
      </dgm:t>
    </dgm:pt>
    <dgm:pt modelId="{FDF67180-B2CF-4E05-9F80-0024B87BDEE0}" type="sibTrans" cxnId="{8DCB3DC0-EBFC-40D3-B49F-DB39AD18EA93}">
      <dgm:prSet/>
      <dgm:spPr/>
      <dgm:t>
        <a:bodyPr/>
        <a:lstStyle/>
        <a:p>
          <a:endParaRPr lang="en-US"/>
        </a:p>
      </dgm:t>
    </dgm:pt>
    <dgm:pt modelId="{DC93845D-5E9E-43D8-BD94-98176FFDE488}" type="pres">
      <dgm:prSet presAssocID="{F3F5C5D9-FAF1-433A-8C5E-3445F4712F31}" presName="root" presStyleCnt="0">
        <dgm:presLayoutVars>
          <dgm:dir/>
          <dgm:resizeHandles val="exact"/>
        </dgm:presLayoutVars>
      </dgm:prSet>
      <dgm:spPr/>
    </dgm:pt>
    <dgm:pt modelId="{759D0837-41A1-45AF-9E40-50A63C464D9A}" type="pres">
      <dgm:prSet presAssocID="{F8FA1A83-47A8-4443-A31E-5A30CB290488}" presName="compNode" presStyleCnt="0"/>
      <dgm:spPr/>
    </dgm:pt>
    <dgm:pt modelId="{5EBA3C3A-9903-4106-953C-DB5C9702358C}" type="pres">
      <dgm:prSet presAssocID="{F8FA1A83-47A8-4443-A31E-5A30CB290488}" presName="bgRect" presStyleLbl="bgShp" presStyleIdx="0" presStyleCnt="2"/>
      <dgm:spPr/>
    </dgm:pt>
    <dgm:pt modelId="{6C2007F4-20A0-4834-8784-F4D97BD5A9BC}" type="pres">
      <dgm:prSet presAssocID="{F8FA1A83-47A8-4443-A31E-5A30CB290488}"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nka"/>
        </a:ext>
      </dgm:extLst>
    </dgm:pt>
    <dgm:pt modelId="{982ECDDD-24FC-413D-94F0-4463A442AC02}" type="pres">
      <dgm:prSet presAssocID="{F8FA1A83-47A8-4443-A31E-5A30CB290488}" presName="spaceRect" presStyleCnt="0"/>
      <dgm:spPr/>
    </dgm:pt>
    <dgm:pt modelId="{DAC76195-8A14-4542-BDB8-1DEB500B7406}" type="pres">
      <dgm:prSet presAssocID="{F8FA1A83-47A8-4443-A31E-5A30CB290488}" presName="parTx" presStyleLbl="revTx" presStyleIdx="0" presStyleCnt="2">
        <dgm:presLayoutVars>
          <dgm:chMax val="0"/>
          <dgm:chPref val="0"/>
        </dgm:presLayoutVars>
      </dgm:prSet>
      <dgm:spPr/>
    </dgm:pt>
    <dgm:pt modelId="{4B58F6B4-A50A-4C02-9A12-786290ECDD9D}" type="pres">
      <dgm:prSet presAssocID="{5F108F72-C22C-4E56-BB06-81CFC59A0CCD}" presName="sibTrans" presStyleCnt="0"/>
      <dgm:spPr/>
    </dgm:pt>
    <dgm:pt modelId="{64B53719-84FB-49E4-904B-25D39BC20FA4}" type="pres">
      <dgm:prSet presAssocID="{1787A45D-E052-4E56-B483-30796F474991}" presName="compNode" presStyleCnt="0"/>
      <dgm:spPr/>
    </dgm:pt>
    <dgm:pt modelId="{AE57EA8D-DA7D-428D-B13F-31632C46DA89}" type="pres">
      <dgm:prSet presAssocID="{1787A45D-E052-4E56-B483-30796F474991}" presName="bgRect" presStyleLbl="bgShp" presStyleIdx="1" presStyleCnt="2"/>
      <dgm:spPr/>
    </dgm:pt>
    <dgm:pt modelId="{F956B9A1-DA87-4011-8FFC-04C1CE68AF23}" type="pres">
      <dgm:prSet presAssocID="{1787A45D-E052-4E56-B483-30796F47499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akim"/>
        </a:ext>
      </dgm:extLst>
    </dgm:pt>
    <dgm:pt modelId="{44FE879E-04A8-4550-9690-A7544651341D}" type="pres">
      <dgm:prSet presAssocID="{1787A45D-E052-4E56-B483-30796F474991}" presName="spaceRect" presStyleCnt="0"/>
      <dgm:spPr/>
    </dgm:pt>
    <dgm:pt modelId="{2C8C1652-61E7-414C-93F4-10D011A344CB}" type="pres">
      <dgm:prSet presAssocID="{1787A45D-E052-4E56-B483-30796F474991}" presName="parTx" presStyleLbl="revTx" presStyleIdx="1" presStyleCnt="2">
        <dgm:presLayoutVars>
          <dgm:chMax val="0"/>
          <dgm:chPref val="0"/>
        </dgm:presLayoutVars>
      </dgm:prSet>
      <dgm:spPr/>
    </dgm:pt>
  </dgm:ptLst>
  <dgm:cxnLst>
    <dgm:cxn modelId="{03B5F351-B700-446D-908F-FDAAE76B51A1}" type="presOf" srcId="{F8FA1A83-47A8-4443-A31E-5A30CB290488}" destId="{DAC76195-8A14-4542-BDB8-1DEB500B7406}" srcOrd="0" destOrd="0" presId="urn:microsoft.com/office/officeart/2018/2/layout/IconVerticalSolidList"/>
    <dgm:cxn modelId="{8D919783-596F-4B77-8D6F-9814F826BA07}" srcId="{F3F5C5D9-FAF1-433A-8C5E-3445F4712F31}" destId="{F8FA1A83-47A8-4443-A31E-5A30CB290488}" srcOrd="0" destOrd="0" parTransId="{EEE5466B-5FF3-4035-B8A7-776AB77B0F4E}" sibTransId="{5F108F72-C22C-4E56-BB06-81CFC59A0CCD}"/>
    <dgm:cxn modelId="{8DCB3DC0-EBFC-40D3-B49F-DB39AD18EA93}" srcId="{F3F5C5D9-FAF1-433A-8C5E-3445F4712F31}" destId="{1787A45D-E052-4E56-B483-30796F474991}" srcOrd="1" destOrd="0" parTransId="{240AC0C6-BCC6-415D-8AA7-B60F09D1B0FA}" sibTransId="{FDF67180-B2CF-4E05-9F80-0024B87BDEE0}"/>
    <dgm:cxn modelId="{DDE1B7D0-C814-4FDD-9B0B-4783C59CAB17}" type="presOf" srcId="{F3F5C5D9-FAF1-433A-8C5E-3445F4712F31}" destId="{DC93845D-5E9E-43D8-BD94-98176FFDE488}" srcOrd="0" destOrd="0" presId="urn:microsoft.com/office/officeart/2018/2/layout/IconVerticalSolidList"/>
    <dgm:cxn modelId="{35B912F8-867E-4611-A570-7B89DF224F60}" type="presOf" srcId="{1787A45D-E052-4E56-B483-30796F474991}" destId="{2C8C1652-61E7-414C-93F4-10D011A344CB}" srcOrd="0" destOrd="0" presId="urn:microsoft.com/office/officeart/2018/2/layout/IconVerticalSolidList"/>
    <dgm:cxn modelId="{F74F9A28-DE09-47DA-A4B4-6B4BC585CF8F}" type="presParOf" srcId="{DC93845D-5E9E-43D8-BD94-98176FFDE488}" destId="{759D0837-41A1-45AF-9E40-50A63C464D9A}" srcOrd="0" destOrd="0" presId="urn:microsoft.com/office/officeart/2018/2/layout/IconVerticalSolidList"/>
    <dgm:cxn modelId="{DE5EEEA9-920A-4C9C-B1C8-292D5C232C2F}" type="presParOf" srcId="{759D0837-41A1-45AF-9E40-50A63C464D9A}" destId="{5EBA3C3A-9903-4106-953C-DB5C9702358C}" srcOrd="0" destOrd="0" presId="urn:microsoft.com/office/officeart/2018/2/layout/IconVerticalSolidList"/>
    <dgm:cxn modelId="{44B7B727-8CBD-49FA-8271-2FE86F82F17C}" type="presParOf" srcId="{759D0837-41A1-45AF-9E40-50A63C464D9A}" destId="{6C2007F4-20A0-4834-8784-F4D97BD5A9BC}" srcOrd="1" destOrd="0" presId="urn:microsoft.com/office/officeart/2018/2/layout/IconVerticalSolidList"/>
    <dgm:cxn modelId="{A1B71ACB-2D8C-455C-AD21-E9E813298967}" type="presParOf" srcId="{759D0837-41A1-45AF-9E40-50A63C464D9A}" destId="{982ECDDD-24FC-413D-94F0-4463A442AC02}" srcOrd="2" destOrd="0" presId="urn:microsoft.com/office/officeart/2018/2/layout/IconVerticalSolidList"/>
    <dgm:cxn modelId="{6103605B-D295-47DB-8EDD-96BB1DB8248A}" type="presParOf" srcId="{759D0837-41A1-45AF-9E40-50A63C464D9A}" destId="{DAC76195-8A14-4542-BDB8-1DEB500B7406}" srcOrd="3" destOrd="0" presId="urn:microsoft.com/office/officeart/2018/2/layout/IconVerticalSolidList"/>
    <dgm:cxn modelId="{17F0E70A-C34F-4B2B-82ED-F5AADC1788AA}" type="presParOf" srcId="{DC93845D-5E9E-43D8-BD94-98176FFDE488}" destId="{4B58F6B4-A50A-4C02-9A12-786290ECDD9D}" srcOrd="1" destOrd="0" presId="urn:microsoft.com/office/officeart/2018/2/layout/IconVerticalSolidList"/>
    <dgm:cxn modelId="{F202AAB1-DB25-435E-AEAE-96BF3758E14B}" type="presParOf" srcId="{DC93845D-5E9E-43D8-BD94-98176FFDE488}" destId="{64B53719-84FB-49E4-904B-25D39BC20FA4}" srcOrd="2" destOrd="0" presId="urn:microsoft.com/office/officeart/2018/2/layout/IconVerticalSolidList"/>
    <dgm:cxn modelId="{3810D9AC-963F-4AFC-A155-5A810F38A53E}" type="presParOf" srcId="{64B53719-84FB-49E4-904B-25D39BC20FA4}" destId="{AE57EA8D-DA7D-428D-B13F-31632C46DA89}" srcOrd="0" destOrd="0" presId="urn:microsoft.com/office/officeart/2018/2/layout/IconVerticalSolidList"/>
    <dgm:cxn modelId="{1D0EA19A-F997-47FD-841E-220C21669E46}" type="presParOf" srcId="{64B53719-84FB-49E4-904B-25D39BC20FA4}" destId="{F956B9A1-DA87-4011-8FFC-04C1CE68AF23}" srcOrd="1" destOrd="0" presId="urn:microsoft.com/office/officeart/2018/2/layout/IconVerticalSolidList"/>
    <dgm:cxn modelId="{A424F3F9-62EF-4E5B-9827-FB9DF1142949}" type="presParOf" srcId="{64B53719-84FB-49E4-904B-25D39BC20FA4}" destId="{44FE879E-04A8-4550-9690-A7544651341D}" srcOrd="2" destOrd="0" presId="urn:microsoft.com/office/officeart/2018/2/layout/IconVerticalSolidList"/>
    <dgm:cxn modelId="{3B6683A3-94E3-44D6-9D3A-39BD9C5B5035}" type="presParOf" srcId="{64B53719-84FB-49E4-904B-25D39BC20FA4}" destId="{2C8C1652-61E7-414C-93F4-10D011A344C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5D11F85-E163-424B-9AFD-0DE774EBCFC5}"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3C039142-3D48-4AE4-A915-1435ACCFF753}">
      <dgm:prSet/>
      <dgm:spPr/>
      <dgm:t>
        <a:bodyPr/>
        <a:lstStyle/>
        <a:p>
          <a:r>
            <a:rPr lang="tr-TR"/>
            <a:t>İstemeksizin davranmak yerine, her olay kendi koşulları içinde ele alınmalıdır.</a:t>
          </a:r>
          <a:endParaRPr lang="en-US"/>
        </a:p>
      </dgm:t>
    </dgm:pt>
    <dgm:pt modelId="{BF9E832B-985D-44A9-BA4E-1143CE671773}" type="parTrans" cxnId="{BE1607AB-1F23-42F0-85AC-28089F432B7C}">
      <dgm:prSet/>
      <dgm:spPr/>
      <dgm:t>
        <a:bodyPr/>
        <a:lstStyle/>
        <a:p>
          <a:endParaRPr lang="en-US"/>
        </a:p>
      </dgm:t>
    </dgm:pt>
    <dgm:pt modelId="{A15EA775-C470-468B-812F-D456A78BDE7E}" type="sibTrans" cxnId="{BE1607AB-1F23-42F0-85AC-28089F432B7C}">
      <dgm:prSet/>
      <dgm:spPr/>
      <dgm:t>
        <a:bodyPr/>
        <a:lstStyle/>
        <a:p>
          <a:endParaRPr lang="en-US"/>
        </a:p>
      </dgm:t>
    </dgm:pt>
    <dgm:pt modelId="{324C8C1E-FDF5-4382-A869-BFEEC060F261}">
      <dgm:prSet/>
      <dgm:spPr/>
      <dgm:t>
        <a:bodyPr/>
        <a:lstStyle/>
        <a:p>
          <a:r>
            <a:rPr lang="tr-TR"/>
            <a:t>Gruptakilere ilgi gösterilmeli ve ekibin beraber çalışabileceği varsayılmalıdır.</a:t>
          </a:r>
          <a:endParaRPr lang="en-US"/>
        </a:p>
      </dgm:t>
    </dgm:pt>
    <dgm:pt modelId="{5443DF4C-5BE5-4F4C-AEA8-1228EBEB983B}" type="parTrans" cxnId="{7CDBA250-0071-4E27-A1E7-7DD3FBA9723B}">
      <dgm:prSet/>
      <dgm:spPr/>
      <dgm:t>
        <a:bodyPr/>
        <a:lstStyle/>
        <a:p>
          <a:endParaRPr lang="en-US"/>
        </a:p>
      </dgm:t>
    </dgm:pt>
    <dgm:pt modelId="{D30B8652-4AD6-4D07-9BEA-A8A162E06E5F}" type="sibTrans" cxnId="{7CDBA250-0071-4E27-A1E7-7DD3FBA9723B}">
      <dgm:prSet/>
      <dgm:spPr/>
      <dgm:t>
        <a:bodyPr/>
        <a:lstStyle/>
        <a:p>
          <a:endParaRPr lang="en-US"/>
        </a:p>
      </dgm:t>
    </dgm:pt>
    <dgm:pt modelId="{8F90E6A6-4ED5-4D04-90EC-E037AD4F10CD}">
      <dgm:prSet/>
      <dgm:spPr/>
      <dgm:t>
        <a:bodyPr/>
        <a:lstStyle/>
        <a:p>
          <a:r>
            <a:rPr lang="tr-TR"/>
            <a:t>Kriz anlarında, sözcüklerin hareketlerden daha çarpıcı olabileceği hatırda tutulmalıdır.</a:t>
          </a:r>
          <a:endParaRPr lang="en-US"/>
        </a:p>
      </dgm:t>
    </dgm:pt>
    <dgm:pt modelId="{EA29A31C-4494-428C-8756-894796744EE4}" type="parTrans" cxnId="{F9FE1118-5FBF-4981-9154-49DEA68945C6}">
      <dgm:prSet/>
      <dgm:spPr/>
      <dgm:t>
        <a:bodyPr/>
        <a:lstStyle/>
        <a:p>
          <a:endParaRPr lang="en-US"/>
        </a:p>
      </dgm:t>
    </dgm:pt>
    <dgm:pt modelId="{1F6AB95F-FB95-41D2-92E8-848C5F51E6AF}" type="sibTrans" cxnId="{F9FE1118-5FBF-4981-9154-49DEA68945C6}">
      <dgm:prSet/>
      <dgm:spPr/>
      <dgm:t>
        <a:bodyPr/>
        <a:lstStyle/>
        <a:p>
          <a:endParaRPr lang="en-US"/>
        </a:p>
      </dgm:t>
    </dgm:pt>
    <dgm:pt modelId="{5CF61D3C-ACA3-4675-9268-5BFAC5C0D0BC}">
      <dgm:prSet/>
      <dgm:spPr/>
      <dgm:t>
        <a:bodyPr/>
        <a:lstStyle/>
        <a:p>
          <a:r>
            <a:rPr lang="tr-TR"/>
            <a:t>Sorun teşhis edildikten sonra, zamanla çözümlenip çözümlenemeyeceği düşünülmelidir. </a:t>
          </a:r>
          <a:endParaRPr lang="en-US"/>
        </a:p>
      </dgm:t>
    </dgm:pt>
    <dgm:pt modelId="{610191DE-C6A9-4F76-83E7-98FCE3685213}" type="parTrans" cxnId="{6F6852D6-DFA6-456D-93F7-624B30C14C3D}">
      <dgm:prSet/>
      <dgm:spPr/>
      <dgm:t>
        <a:bodyPr/>
        <a:lstStyle/>
        <a:p>
          <a:endParaRPr lang="en-US"/>
        </a:p>
      </dgm:t>
    </dgm:pt>
    <dgm:pt modelId="{1464E10A-1705-433E-9F94-55258F03DE5B}" type="sibTrans" cxnId="{6F6852D6-DFA6-456D-93F7-624B30C14C3D}">
      <dgm:prSet/>
      <dgm:spPr/>
      <dgm:t>
        <a:bodyPr/>
        <a:lstStyle/>
        <a:p>
          <a:endParaRPr lang="en-US"/>
        </a:p>
      </dgm:t>
    </dgm:pt>
    <dgm:pt modelId="{83721766-0D69-4CDC-BAD1-3C77B4AF50E5}" type="pres">
      <dgm:prSet presAssocID="{35D11F85-E163-424B-9AFD-0DE774EBCFC5}" presName="vert0" presStyleCnt="0">
        <dgm:presLayoutVars>
          <dgm:dir/>
          <dgm:animOne val="branch"/>
          <dgm:animLvl val="lvl"/>
        </dgm:presLayoutVars>
      </dgm:prSet>
      <dgm:spPr/>
    </dgm:pt>
    <dgm:pt modelId="{8DD55CDA-FECE-4AFE-9C55-CA38CEDF6800}" type="pres">
      <dgm:prSet presAssocID="{3C039142-3D48-4AE4-A915-1435ACCFF753}" presName="thickLine" presStyleLbl="alignNode1" presStyleIdx="0" presStyleCnt="4"/>
      <dgm:spPr/>
    </dgm:pt>
    <dgm:pt modelId="{D32D16B4-AEEE-4D5C-8DEF-B8B41423BC34}" type="pres">
      <dgm:prSet presAssocID="{3C039142-3D48-4AE4-A915-1435ACCFF753}" presName="horz1" presStyleCnt="0"/>
      <dgm:spPr/>
    </dgm:pt>
    <dgm:pt modelId="{9F37E129-8785-4BEE-8FB4-E356F6474379}" type="pres">
      <dgm:prSet presAssocID="{3C039142-3D48-4AE4-A915-1435ACCFF753}" presName="tx1" presStyleLbl="revTx" presStyleIdx="0" presStyleCnt="4"/>
      <dgm:spPr/>
    </dgm:pt>
    <dgm:pt modelId="{85DB46C7-CCEA-4CA1-A346-7173198B16A1}" type="pres">
      <dgm:prSet presAssocID="{3C039142-3D48-4AE4-A915-1435ACCFF753}" presName="vert1" presStyleCnt="0"/>
      <dgm:spPr/>
    </dgm:pt>
    <dgm:pt modelId="{97378443-F2B9-4C47-B71B-F0C83A159DA4}" type="pres">
      <dgm:prSet presAssocID="{324C8C1E-FDF5-4382-A869-BFEEC060F261}" presName="thickLine" presStyleLbl="alignNode1" presStyleIdx="1" presStyleCnt="4"/>
      <dgm:spPr/>
    </dgm:pt>
    <dgm:pt modelId="{5DA4083E-2EAF-465C-B4AB-67C88E4BA55C}" type="pres">
      <dgm:prSet presAssocID="{324C8C1E-FDF5-4382-A869-BFEEC060F261}" presName="horz1" presStyleCnt="0"/>
      <dgm:spPr/>
    </dgm:pt>
    <dgm:pt modelId="{98D4BAE9-85DE-415C-83BE-197CD00CAE0C}" type="pres">
      <dgm:prSet presAssocID="{324C8C1E-FDF5-4382-A869-BFEEC060F261}" presName="tx1" presStyleLbl="revTx" presStyleIdx="1" presStyleCnt="4"/>
      <dgm:spPr/>
    </dgm:pt>
    <dgm:pt modelId="{07F77CBD-6409-4C49-B6AE-0EC8ADB0D011}" type="pres">
      <dgm:prSet presAssocID="{324C8C1E-FDF5-4382-A869-BFEEC060F261}" presName="vert1" presStyleCnt="0"/>
      <dgm:spPr/>
    </dgm:pt>
    <dgm:pt modelId="{F422C1D9-22DF-4E7E-9E3D-745F5C67F184}" type="pres">
      <dgm:prSet presAssocID="{8F90E6A6-4ED5-4D04-90EC-E037AD4F10CD}" presName="thickLine" presStyleLbl="alignNode1" presStyleIdx="2" presStyleCnt="4"/>
      <dgm:spPr/>
    </dgm:pt>
    <dgm:pt modelId="{CDF3C581-8D36-49EC-96F7-FB3EF6E679AA}" type="pres">
      <dgm:prSet presAssocID="{8F90E6A6-4ED5-4D04-90EC-E037AD4F10CD}" presName="horz1" presStyleCnt="0"/>
      <dgm:spPr/>
    </dgm:pt>
    <dgm:pt modelId="{D52A4AB9-3A6A-45D2-8F11-B76F6BA1BBCC}" type="pres">
      <dgm:prSet presAssocID="{8F90E6A6-4ED5-4D04-90EC-E037AD4F10CD}" presName="tx1" presStyleLbl="revTx" presStyleIdx="2" presStyleCnt="4"/>
      <dgm:spPr/>
    </dgm:pt>
    <dgm:pt modelId="{3AA792D2-3122-4438-8923-A60DBE995459}" type="pres">
      <dgm:prSet presAssocID="{8F90E6A6-4ED5-4D04-90EC-E037AD4F10CD}" presName="vert1" presStyleCnt="0"/>
      <dgm:spPr/>
    </dgm:pt>
    <dgm:pt modelId="{93E82CCF-A83E-4A1B-9B69-451292112653}" type="pres">
      <dgm:prSet presAssocID="{5CF61D3C-ACA3-4675-9268-5BFAC5C0D0BC}" presName="thickLine" presStyleLbl="alignNode1" presStyleIdx="3" presStyleCnt="4"/>
      <dgm:spPr/>
    </dgm:pt>
    <dgm:pt modelId="{CDE30CD5-6EFD-4BD3-9012-E0627410B108}" type="pres">
      <dgm:prSet presAssocID="{5CF61D3C-ACA3-4675-9268-5BFAC5C0D0BC}" presName="horz1" presStyleCnt="0"/>
      <dgm:spPr/>
    </dgm:pt>
    <dgm:pt modelId="{633FAA34-520C-4828-AB17-9EB00347C556}" type="pres">
      <dgm:prSet presAssocID="{5CF61D3C-ACA3-4675-9268-5BFAC5C0D0BC}" presName="tx1" presStyleLbl="revTx" presStyleIdx="3" presStyleCnt="4"/>
      <dgm:spPr/>
    </dgm:pt>
    <dgm:pt modelId="{1C59E40D-F0D3-4FF8-A953-FD92B82BCA33}" type="pres">
      <dgm:prSet presAssocID="{5CF61D3C-ACA3-4675-9268-5BFAC5C0D0BC}" presName="vert1" presStyleCnt="0"/>
      <dgm:spPr/>
    </dgm:pt>
  </dgm:ptLst>
  <dgm:cxnLst>
    <dgm:cxn modelId="{F9FE1118-5FBF-4981-9154-49DEA68945C6}" srcId="{35D11F85-E163-424B-9AFD-0DE774EBCFC5}" destId="{8F90E6A6-4ED5-4D04-90EC-E037AD4F10CD}" srcOrd="2" destOrd="0" parTransId="{EA29A31C-4494-428C-8756-894796744EE4}" sibTransId="{1F6AB95F-FB95-41D2-92E8-848C5F51E6AF}"/>
    <dgm:cxn modelId="{0E733465-AE6E-4FF4-872F-6E64DF7ECC90}" type="presOf" srcId="{35D11F85-E163-424B-9AFD-0DE774EBCFC5}" destId="{83721766-0D69-4CDC-BAD1-3C77B4AF50E5}" srcOrd="0" destOrd="0" presId="urn:microsoft.com/office/officeart/2008/layout/LinedList"/>
    <dgm:cxn modelId="{7CDBA250-0071-4E27-A1E7-7DD3FBA9723B}" srcId="{35D11F85-E163-424B-9AFD-0DE774EBCFC5}" destId="{324C8C1E-FDF5-4382-A869-BFEEC060F261}" srcOrd="1" destOrd="0" parTransId="{5443DF4C-5BE5-4F4C-AEA8-1228EBEB983B}" sibTransId="{D30B8652-4AD6-4D07-9BEA-A8A162E06E5F}"/>
    <dgm:cxn modelId="{53EB7D56-950C-4450-AD4B-FDC958889857}" type="presOf" srcId="{324C8C1E-FDF5-4382-A869-BFEEC060F261}" destId="{98D4BAE9-85DE-415C-83BE-197CD00CAE0C}" srcOrd="0" destOrd="0" presId="urn:microsoft.com/office/officeart/2008/layout/LinedList"/>
    <dgm:cxn modelId="{2DFD78A0-A9F1-4C3D-A03B-290B2805FBD4}" type="presOf" srcId="{5CF61D3C-ACA3-4675-9268-5BFAC5C0D0BC}" destId="{633FAA34-520C-4828-AB17-9EB00347C556}" srcOrd="0" destOrd="0" presId="urn:microsoft.com/office/officeart/2008/layout/LinedList"/>
    <dgm:cxn modelId="{BE1607AB-1F23-42F0-85AC-28089F432B7C}" srcId="{35D11F85-E163-424B-9AFD-0DE774EBCFC5}" destId="{3C039142-3D48-4AE4-A915-1435ACCFF753}" srcOrd="0" destOrd="0" parTransId="{BF9E832B-985D-44A9-BA4E-1143CE671773}" sibTransId="{A15EA775-C470-468B-812F-D456A78BDE7E}"/>
    <dgm:cxn modelId="{579898B0-1F68-4D19-9A42-1F06B7C40C12}" type="presOf" srcId="{3C039142-3D48-4AE4-A915-1435ACCFF753}" destId="{9F37E129-8785-4BEE-8FB4-E356F6474379}" srcOrd="0" destOrd="0" presId="urn:microsoft.com/office/officeart/2008/layout/LinedList"/>
    <dgm:cxn modelId="{6F6852D6-DFA6-456D-93F7-624B30C14C3D}" srcId="{35D11F85-E163-424B-9AFD-0DE774EBCFC5}" destId="{5CF61D3C-ACA3-4675-9268-5BFAC5C0D0BC}" srcOrd="3" destOrd="0" parTransId="{610191DE-C6A9-4F76-83E7-98FCE3685213}" sibTransId="{1464E10A-1705-433E-9F94-55258F03DE5B}"/>
    <dgm:cxn modelId="{00A127DF-0548-42D2-AC83-BC0EF63FBC0B}" type="presOf" srcId="{8F90E6A6-4ED5-4D04-90EC-E037AD4F10CD}" destId="{D52A4AB9-3A6A-45D2-8F11-B76F6BA1BBCC}" srcOrd="0" destOrd="0" presId="urn:microsoft.com/office/officeart/2008/layout/LinedList"/>
    <dgm:cxn modelId="{E80AF189-3771-41FA-8D74-781E2798B1E8}" type="presParOf" srcId="{83721766-0D69-4CDC-BAD1-3C77B4AF50E5}" destId="{8DD55CDA-FECE-4AFE-9C55-CA38CEDF6800}" srcOrd="0" destOrd="0" presId="urn:microsoft.com/office/officeart/2008/layout/LinedList"/>
    <dgm:cxn modelId="{284839B0-79FA-404E-935A-93BA2F6EAB08}" type="presParOf" srcId="{83721766-0D69-4CDC-BAD1-3C77B4AF50E5}" destId="{D32D16B4-AEEE-4D5C-8DEF-B8B41423BC34}" srcOrd="1" destOrd="0" presId="urn:microsoft.com/office/officeart/2008/layout/LinedList"/>
    <dgm:cxn modelId="{2318DC3A-9057-4EF7-AC64-34C23536DDCF}" type="presParOf" srcId="{D32D16B4-AEEE-4D5C-8DEF-B8B41423BC34}" destId="{9F37E129-8785-4BEE-8FB4-E356F6474379}" srcOrd="0" destOrd="0" presId="urn:microsoft.com/office/officeart/2008/layout/LinedList"/>
    <dgm:cxn modelId="{67E87AA9-AF5B-44E9-93A9-349795A896CE}" type="presParOf" srcId="{D32D16B4-AEEE-4D5C-8DEF-B8B41423BC34}" destId="{85DB46C7-CCEA-4CA1-A346-7173198B16A1}" srcOrd="1" destOrd="0" presId="urn:microsoft.com/office/officeart/2008/layout/LinedList"/>
    <dgm:cxn modelId="{F85683DD-4F2E-4A42-8090-AE2DE945B508}" type="presParOf" srcId="{83721766-0D69-4CDC-BAD1-3C77B4AF50E5}" destId="{97378443-F2B9-4C47-B71B-F0C83A159DA4}" srcOrd="2" destOrd="0" presId="urn:microsoft.com/office/officeart/2008/layout/LinedList"/>
    <dgm:cxn modelId="{B869669F-0813-43B2-8A0D-E67E30C01DC2}" type="presParOf" srcId="{83721766-0D69-4CDC-BAD1-3C77B4AF50E5}" destId="{5DA4083E-2EAF-465C-B4AB-67C88E4BA55C}" srcOrd="3" destOrd="0" presId="urn:microsoft.com/office/officeart/2008/layout/LinedList"/>
    <dgm:cxn modelId="{88EE9945-5C43-46D6-8FA1-2BF215DC9B88}" type="presParOf" srcId="{5DA4083E-2EAF-465C-B4AB-67C88E4BA55C}" destId="{98D4BAE9-85DE-415C-83BE-197CD00CAE0C}" srcOrd="0" destOrd="0" presId="urn:microsoft.com/office/officeart/2008/layout/LinedList"/>
    <dgm:cxn modelId="{A5C0E1CD-36AA-4FBC-9D50-92A023C6B8AC}" type="presParOf" srcId="{5DA4083E-2EAF-465C-B4AB-67C88E4BA55C}" destId="{07F77CBD-6409-4C49-B6AE-0EC8ADB0D011}" srcOrd="1" destOrd="0" presId="urn:microsoft.com/office/officeart/2008/layout/LinedList"/>
    <dgm:cxn modelId="{BD9E988D-E469-4D95-ABA6-E936AF6A7186}" type="presParOf" srcId="{83721766-0D69-4CDC-BAD1-3C77B4AF50E5}" destId="{F422C1D9-22DF-4E7E-9E3D-745F5C67F184}" srcOrd="4" destOrd="0" presId="urn:microsoft.com/office/officeart/2008/layout/LinedList"/>
    <dgm:cxn modelId="{3859DCEF-725E-4B2D-B2F0-88AF3D8FD3EF}" type="presParOf" srcId="{83721766-0D69-4CDC-BAD1-3C77B4AF50E5}" destId="{CDF3C581-8D36-49EC-96F7-FB3EF6E679AA}" srcOrd="5" destOrd="0" presId="urn:microsoft.com/office/officeart/2008/layout/LinedList"/>
    <dgm:cxn modelId="{B1E46DCD-C0A9-4770-A03E-9388E09E72F2}" type="presParOf" srcId="{CDF3C581-8D36-49EC-96F7-FB3EF6E679AA}" destId="{D52A4AB9-3A6A-45D2-8F11-B76F6BA1BBCC}" srcOrd="0" destOrd="0" presId="urn:microsoft.com/office/officeart/2008/layout/LinedList"/>
    <dgm:cxn modelId="{7E55B656-8BEA-4E8F-BBDD-5D0C086DADCE}" type="presParOf" srcId="{CDF3C581-8D36-49EC-96F7-FB3EF6E679AA}" destId="{3AA792D2-3122-4438-8923-A60DBE995459}" srcOrd="1" destOrd="0" presId="urn:microsoft.com/office/officeart/2008/layout/LinedList"/>
    <dgm:cxn modelId="{3C44B5BB-F282-4544-B19E-C4DC1B5F8249}" type="presParOf" srcId="{83721766-0D69-4CDC-BAD1-3C77B4AF50E5}" destId="{93E82CCF-A83E-4A1B-9B69-451292112653}" srcOrd="6" destOrd="0" presId="urn:microsoft.com/office/officeart/2008/layout/LinedList"/>
    <dgm:cxn modelId="{C6B79791-9B2C-4CD2-8ABD-21559F83180D}" type="presParOf" srcId="{83721766-0D69-4CDC-BAD1-3C77B4AF50E5}" destId="{CDE30CD5-6EFD-4BD3-9012-E0627410B108}" srcOrd="7" destOrd="0" presId="urn:microsoft.com/office/officeart/2008/layout/LinedList"/>
    <dgm:cxn modelId="{6C7C49CA-48FA-4392-8D45-AA7E264EB705}" type="presParOf" srcId="{CDE30CD5-6EFD-4BD3-9012-E0627410B108}" destId="{633FAA34-520C-4828-AB17-9EB00347C556}" srcOrd="0" destOrd="0" presId="urn:microsoft.com/office/officeart/2008/layout/LinedList"/>
    <dgm:cxn modelId="{16BFF620-7BBE-40FF-8404-2E3B05ECF6D0}" type="presParOf" srcId="{CDE30CD5-6EFD-4BD3-9012-E0627410B108}" destId="{1C59E40D-F0D3-4FF8-A953-FD92B82BCA33}"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C7200EAB-C121-4789-9657-ECC0FC16D882}"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US"/>
        </a:p>
      </dgm:t>
    </dgm:pt>
    <dgm:pt modelId="{C377B97C-6D65-44BA-B9CD-BB3334094A6D}">
      <dgm:prSet/>
      <dgm:spPr/>
      <dgm:t>
        <a:bodyPr/>
        <a:lstStyle/>
        <a:p>
          <a:r>
            <a:rPr lang="tr-TR"/>
            <a:t>İşgörenlere kendi sorunlarını çözmeleri için gerekli teşvik ve fırsat tanınmalıdır.</a:t>
          </a:r>
          <a:endParaRPr lang="en-US"/>
        </a:p>
      </dgm:t>
    </dgm:pt>
    <dgm:pt modelId="{331DF463-52BC-4F94-824C-BED448381743}" type="parTrans" cxnId="{541B6B07-19C8-44E0-B226-75AAB9F834D5}">
      <dgm:prSet/>
      <dgm:spPr/>
      <dgm:t>
        <a:bodyPr/>
        <a:lstStyle/>
        <a:p>
          <a:endParaRPr lang="en-US"/>
        </a:p>
      </dgm:t>
    </dgm:pt>
    <dgm:pt modelId="{95AB8AB0-99CE-4BFC-A653-B86EF68F8908}" type="sibTrans" cxnId="{541B6B07-19C8-44E0-B226-75AAB9F834D5}">
      <dgm:prSet/>
      <dgm:spPr/>
      <dgm:t>
        <a:bodyPr/>
        <a:lstStyle/>
        <a:p>
          <a:endParaRPr lang="en-US"/>
        </a:p>
      </dgm:t>
    </dgm:pt>
    <dgm:pt modelId="{36F23475-FBD8-4DD2-9E87-F54C5145D051}">
      <dgm:prSet/>
      <dgm:spPr/>
      <dgm:t>
        <a:bodyPr/>
        <a:lstStyle/>
        <a:p>
          <a:r>
            <a:rPr lang="tr-TR"/>
            <a:t>Ekibin tutumu değiştirilecekse, tehdide değil, olumlu desteğe başvurulmalıdır.</a:t>
          </a:r>
          <a:endParaRPr lang="en-US"/>
        </a:p>
      </dgm:t>
    </dgm:pt>
    <dgm:pt modelId="{60FE3B5E-1DC6-498D-BB69-B4F6DE4A6BF9}" type="parTrans" cxnId="{C10E051C-B1C3-4F7D-AA64-2444B7F872D8}">
      <dgm:prSet/>
      <dgm:spPr/>
      <dgm:t>
        <a:bodyPr/>
        <a:lstStyle/>
        <a:p>
          <a:endParaRPr lang="en-US"/>
        </a:p>
      </dgm:t>
    </dgm:pt>
    <dgm:pt modelId="{1AF557A8-0209-4CBD-B8D2-991A32D6056E}" type="sibTrans" cxnId="{C10E051C-B1C3-4F7D-AA64-2444B7F872D8}">
      <dgm:prSet/>
      <dgm:spPr/>
      <dgm:t>
        <a:bodyPr/>
        <a:lstStyle/>
        <a:p>
          <a:endParaRPr lang="en-US"/>
        </a:p>
      </dgm:t>
    </dgm:pt>
    <dgm:pt modelId="{044671FB-FDEB-43FD-92EF-3F394A017C30}">
      <dgm:prSet/>
      <dgm:spPr/>
      <dgm:t>
        <a:bodyPr/>
        <a:lstStyle/>
        <a:p>
          <a:r>
            <a:rPr lang="tr-TR"/>
            <a:t>Duygulara hakim olunmalıdır.</a:t>
          </a:r>
          <a:endParaRPr lang="en-US"/>
        </a:p>
      </dgm:t>
    </dgm:pt>
    <dgm:pt modelId="{FE6136D0-61A0-40DD-B15F-695F19F6DF57}" type="parTrans" cxnId="{B34602E2-A94A-409A-9645-5180B2532FEC}">
      <dgm:prSet/>
      <dgm:spPr/>
      <dgm:t>
        <a:bodyPr/>
        <a:lstStyle/>
        <a:p>
          <a:endParaRPr lang="en-US"/>
        </a:p>
      </dgm:t>
    </dgm:pt>
    <dgm:pt modelId="{7C87D7D7-6DA0-4C8D-AD55-2ED159E26992}" type="sibTrans" cxnId="{B34602E2-A94A-409A-9645-5180B2532FEC}">
      <dgm:prSet/>
      <dgm:spPr/>
      <dgm:t>
        <a:bodyPr/>
        <a:lstStyle/>
        <a:p>
          <a:endParaRPr lang="en-US"/>
        </a:p>
      </dgm:t>
    </dgm:pt>
    <dgm:pt modelId="{4DEFCD8C-9B5D-40BC-A4BE-A9F1D9624929}">
      <dgm:prSet/>
      <dgm:spPr/>
      <dgm:t>
        <a:bodyPr/>
        <a:lstStyle/>
        <a:p>
          <a:r>
            <a:rPr lang="tr-TR"/>
            <a:t>Ekipteki herkesin olay karşısında yönetici ile aynı tepkiyi göstermesi beklenmemelidir.</a:t>
          </a:r>
          <a:endParaRPr lang="en-US"/>
        </a:p>
      </dgm:t>
    </dgm:pt>
    <dgm:pt modelId="{2FDFFDCB-9D1D-4C49-BEAB-8D1AD91F1A52}" type="parTrans" cxnId="{D3BE275A-4B3A-4B49-843E-6FD0B920CBC8}">
      <dgm:prSet/>
      <dgm:spPr/>
      <dgm:t>
        <a:bodyPr/>
        <a:lstStyle/>
        <a:p>
          <a:endParaRPr lang="en-US"/>
        </a:p>
      </dgm:t>
    </dgm:pt>
    <dgm:pt modelId="{09132D57-E02E-4502-BC47-A895300A1EB0}" type="sibTrans" cxnId="{D3BE275A-4B3A-4B49-843E-6FD0B920CBC8}">
      <dgm:prSet/>
      <dgm:spPr/>
      <dgm:t>
        <a:bodyPr/>
        <a:lstStyle/>
        <a:p>
          <a:endParaRPr lang="en-US"/>
        </a:p>
      </dgm:t>
    </dgm:pt>
    <dgm:pt modelId="{F0D72A96-977B-4519-8515-8DBD0B8E4038}">
      <dgm:prSet/>
      <dgm:spPr/>
      <dgm:t>
        <a:bodyPr/>
        <a:lstStyle/>
        <a:p>
          <a:r>
            <a:rPr lang="tr-TR"/>
            <a:t>Yönetici, ekibin amiri olduğunu asla unutmamalıdır. </a:t>
          </a:r>
          <a:endParaRPr lang="en-US"/>
        </a:p>
      </dgm:t>
    </dgm:pt>
    <dgm:pt modelId="{836E3307-64B7-43C0-90BE-E5387AD99B01}" type="parTrans" cxnId="{0012F924-4466-42D1-848A-FB171DD12A9E}">
      <dgm:prSet/>
      <dgm:spPr/>
      <dgm:t>
        <a:bodyPr/>
        <a:lstStyle/>
        <a:p>
          <a:endParaRPr lang="en-US"/>
        </a:p>
      </dgm:t>
    </dgm:pt>
    <dgm:pt modelId="{7A822C35-95D1-4079-8230-A589053255D6}" type="sibTrans" cxnId="{0012F924-4466-42D1-848A-FB171DD12A9E}">
      <dgm:prSet/>
      <dgm:spPr/>
      <dgm:t>
        <a:bodyPr/>
        <a:lstStyle/>
        <a:p>
          <a:endParaRPr lang="en-US"/>
        </a:p>
      </dgm:t>
    </dgm:pt>
    <dgm:pt modelId="{4BC24209-CDE1-49AC-BDA7-E5B73D929E54}" type="pres">
      <dgm:prSet presAssocID="{C7200EAB-C121-4789-9657-ECC0FC16D882}" presName="linear" presStyleCnt="0">
        <dgm:presLayoutVars>
          <dgm:animLvl val="lvl"/>
          <dgm:resizeHandles val="exact"/>
        </dgm:presLayoutVars>
      </dgm:prSet>
      <dgm:spPr/>
    </dgm:pt>
    <dgm:pt modelId="{2180E75C-4970-4A77-B138-2C7935C9F208}" type="pres">
      <dgm:prSet presAssocID="{C377B97C-6D65-44BA-B9CD-BB3334094A6D}" presName="parentText" presStyleLbl="node1" presStyleIdx="0" presStyleCnt="5">
        <dgm:presLayoutVars>
          <dgm:chMax val="0"/>
          <dgm:bulletEnabled val="1"/>
        </dgm:presLayoutVars>
      </dgm:prSet>
      <dgm:spPr/>
    </dgm:pt>
    <dgm:pt modelId="{66C85C19-32E4-4072-9708-4D3D01B6A6CC}" type="pres">
      <dgm:prSet presAssocID="{95AB8AB0-99CE-4BFC-A653-B86EF68F8908}" presName="spacer" presStyleCnt="0"/>
      <dgm:spPr/>
    </dgm:pt>
    <dgm:pt modelId="{3FCDDBA5-1E0E-4253-8132-B684C566F897}" type="pres">
      <dgm:prSet presAssocID="{36F23475-FBD8-4DD2-9E87-F54C5145D051}" presName="parentText" presStyleLbl="node1" presStyleIdx="1" presStyleCnt="5">
        <dgm:presLayoutVars>
          <dgm:chMax val="0"/>
          <dgm:bulletEnabled val="1"/>
        </dgm:presLayoutVars>
      </dgm:prSet>
      <dgm:spPr/>
    </dgm:pt>
    <dgm:pt modelId="{5FF4D41A-281F-4082-A6FB-7AF8CCE8EF4C}" type="pres">
      <dgm:prSet presAssocID="{1AF557A8-0209-4CBD-B8D2-991A32D6056E}" presName="spacer" presStyleCnt="0"/>
      <dgm:spPr/>
    </dgm:pt>
    <dgm:pt modelId="{E2086D46-3547-4305-917E-07863F42F0C8}" type="pres">
      <dgm:prSet presAssocID="{044671FB-FDEB-43FD-92EF-3F394A017C30}" presName="parentText" presStyleLbl="node1" presStyleIdx="2" presStyleCnt="5">
        <dgm:presLayoutVars>
          <dgm:chMax val="0"/>
          <dgm:bulletEnabled val="1"/>
        </dgm:presLayoutVars>
      </dgm:prSet>
      <dgm:spPr/>
    </dgm:pt>
    <dgm:pt modelId="{41F41A51-2FB3-4EC7-8A3D-DE363FB3C797}" type="pres">
      <dgm:prSet presAssocID="{7C87D7D7-6DA0-4C8D-AD55-2ED159E26992}" presName="spacer" presStyleCnt="0"/>
      <dgm:spPr/>
    </dgm:pt>
    <dgm:pt modelId="{24A285BE-0811-4345-B5EB-78B38D524D8E}" type="pres">
      <dgm:prSet presAssocID="{4DEFCD8C-9B5D-40BC-A4BE-A9F1D9624929}" presName="parentText" presStyleLbl="node1" presStyleIdx="3" presStyleCnt="5">
        <dgm:presLayoutVars>
          <dgm:chMax val="0"/>
          <dgm:bulletEnabled val="1"/>
        </dgm:presLayoutVars>
      </dgm:prSet>
      <dgm:spPr/>
    </dgm:pt>
    <dgm:pt modelId="{7B4F27B8-F31A-4B73-B9A9-8008762FD960}" type="pres">
      <dgm:prSet presAssocID="{09132D57-E02E-4502-BC47-A895300A1EB0}" presName="spacer" presStyleCnt="0"/>
      <dgm:spPr/>
    </dgm:pt>
    <dgm:pt modelId="{6FE537B6-ACD4-4062-9EB6-37CB3BA975FC}" type="pres">
      <dgm:prSet presAssocID="{F0D72A96-977B-4519-8515-8DBD0B8E4038}" presName="parentText" presStyleLbl="node1" presStyleIdx="4" presStyleCnt="5">
        <dgm:presLayoutVars>
          <dgm:chMax val="0"/>
          <dgm:bulletEnabled val="1"/>
        </dgm:presLayoutVars>
      </dgm:prSet>
      <dgm:spPr/>
    </dgm:pt>
  </dgm:ptLst>
  <dgm:cxnLst>
    <dgm:cxn modelId="{541B6B07-19C8-44E0-B226-75AAB9F834D5}" srcId="{C7200EAB-C121-4789-9657-ECC0FC16D882}" destId="{C377B97C-6D65-44BA-B9CD-BB3334094A6D}" srcOrd="0" destOrd="0" parTransId="{331DF463-52BC-4F94-824C-BED448381743}" sibTransId="{95AB8AB0-99CE-4BFC-A653-B86EF68F8908}"/>
    <dgm:cxn modelId="{C10E051C-B1C3-4F7D-AA64-2444B7F872D8}" srcId="{C7200EAB-C121-4789-9657-ECC0FC16D882}" destId="{36F23475-FBD8-4DD2-9E87-F54C5145D051}" srcOrd="1" destOrd="0" parTransId="{60FE3B5E-1DC6-498D-BB69-B4F6DE4A6BF9}" sibTransId="{1AF557A8-0209-4CBD-B8D2-991A32D6056E}"/>
    <dgm:cxn modelId="{0012F924-4466-42D1-848A-FB171DD12A9E}" srcId="{C7200EAB-C121-4789-9657-ECC0FC16D882}" destId="{F0D72A96-977B-4519-8515-8DBD0B8E4038}" srcOrd="4" destOrd="0" parTransId="{836E3307-64B7-43C0-90BE-E5387AD99B01}" sibTransId="{7A822C35-95D1-4079-8230-A589053255D6}"/>
    <dgm:cxn modelId="{D65F2E60-3871-4598-B7BD-01E5BD4E8C41}" type="presOf" srcId="{044671FB-FDEB-43FD-92EF-3F394A017C30}" destId="{E2086D46-3547-4305-917E-07863F42F0C8}" srcOrd="0" destOrd="0" presId="urn:microsoft.com/office/officeart/2005/8/layout/vList2"/>
    <dgm:cxn modelId="{4D5FD668-FA7A-4762-A9E6-FC467A40684A}" type="presOf" srcId="{4DEFCD8C-9B5D-40BC-A4BE-A9F1D9624929}" destId="{24A285BE-0811-4345-B5EB-78B38D524D8E}" srcOrd="0" destOrd="0" presId="urn:microsoft.com/office/officeart/2005/8/layout/vList2"/>
    <dgm:cxn modelId="{D3BE275A-4B3A-4B49-843E-6FD0B920CBC8}" srcId="{C7200EAB-C121-4789-9657-ECC0FC16D882}" destId="{4DEFCD8C-9B5D-40BC-A4BE-A9F1D9624929}" srcOrd="3" destOrd="0" parTransId="{2FDFFDCB-9D1D-4C49-BEAB-8D1AD91F1A52}" sibTransId="{09132D57-E02E-4502-BC47-A895300A1EB0}"/>
    <dgm:cxn modelId="{8F575B7C-A3A0-4092-86B1-63AAA1000CE3}" type="presOf" srcId="{F0D72A96-977B-4519-8515-8DBD0B8E4038}" destId="{6FE537B6-ACD4-4062-9EB6-37CB3BA975FC}" srcOrd="0" destOrd="0" presId="urn:microsoft.com/office/officeart/2005/8/layout/vList2"/>
    <dgm:cxn modelId="{60127496-405F-4B43-8B43-0F1F6E434441}" type="presOf" srcId="{C377B97C-6D65-44BA-B9CD-BB3334094A6D}" destId="{2180E75C-4970-4A77-B138-2C7935C9F208}" srcOrd="0" destOrd="0" presId="urn:microsoft.com/office/officeart/2005/8/layout/vList2"/>
    <dgm:cxn modelId="{6D53D99C-08E9-4182-A3BC-55756A130218}" type="presOf" srcId="{36F23475-FBD8-4DD2-9E87-F54C5145D051}" destId="{3FCDDBA5-1E0E-4253-8132-B684C566F897}" srcOrd="0" destOrd="0" presId="urn:microsoft.com/office/officeart/2005/8/layout/vList2"/>
    <dgm:cxn modelId="{9B0A67AB-9CA1-4EAC-9D6C-2288E5B47031}" type="presOf" srcId="{C7200EAB-C121-4789-9657-ECC0FC16D882}" destId="{4BC24209-CDE1-49AC-BDA7-E5B73D929E54}" srcOrd="0" destOrd="0" presId="urn:microsoft.com/office/officeart/2005/8/layout/vList2"/>
    <dgm:cxn modelId="{B34602E2-A94A-409A-9645-5180B2532FEC}" srcId="{C7200EAB-C121-4789-9657-ECC0FC16D882}" destId="{044671FB-FDEB-43FD-92EF-3F394A017C30}" srcOrd="2" destOrd="0" parTransId="{FE6136D0-61A0-40DD-B15F-695F19F6DF57}" sibTransId="{7C87D7D7-6DA0-4C8D-AD55-2ED159E26992}"/>
    <dgm:cxn modelId="{A44B1E81-E6B7-4D3E-85EF-8E9C1F673FCC}" type="presParOf" srcId="{4BC24209-CDE1-49AC-BDA7-E5B73D929E54}" destId="{2180E75C-4970-4A77-B138-2C7935C9F208}" srcOrd="0" destOrd="0" presId="urn:microsoft.com/office/officeart/2005/8/layout/vList2"/>
    <dgm:cxn modelId="{48A3C662-C4DB-43B7-A76D-ECB28653EFA9}" type="presParOf" srcId="{4BC24209-CDE1-49AC-BDA7-E5B73D929E54}" destId="{66C85C19-32E4-4072-9708-4D3D01B6A6CC}" srcOrd="1" destOrd="0" presId="urn:microsoft.com/office/officeart/2005/8/layout/vList2"/>
    <dgm:cxn modelId="{EE10B7FC-2B49-4B19-A8B9-EB77D6803177}" type="presParOf" srcId="{4BC24209-CDE1-49AC-BDA7-E5B73D929E54}" destId="{3FCDDBA5-1E0E-4253-8132-B684C566F897}" srcOrd="2" destOrd="0" presId="urn:microsoft.com/office/officeart/2005/8/layout/vList2"/>
    <dgm:cxn modelId="{8CAC7761-475F-49A2-BBA9-C8E20A165D9F}" type="presParOf" srcId="{4BC24209-CDE1-49AC-BDA7-E5B73D929E54}" destId="{5FF4D41A-281F-4082-A6FB-7AF8CCE8EF4C}" srcOrd="3" destOrd="0" presId="urn:microsoft.com/office/officeart/2005/8/layout/vList2"/>
    <dgm:cxn modelId="{1E5EA1C2-37BD-4321-996A-66D33136EF86}" type="presParOf" srcId="{4BC24209-CDE1-49AC-BDA7-E5B73D929E54}" destId="{E2086D46-3547-4305-917E-07863F42F0C8}" srcOrd="4" destOrd="0" presId="urn:microsoft.com/office/officeart/2005/8/layout/vList2"/>
    <dgm:cxn modelId="{E0AE2641-897B-49D2-9A2B-6E3C95F0E3EC}" type="presParOf" srcId="{4BC24209-CDE1-49AC-BDA7-E5B73D929E54}" destId="{41F41A51-2FB3-4EC7-8A3D-DE363FB3C797}" srcOrd="5" destOrd="0" presId="urn:microsoft.com/office/officeart/2005/8/layout/vList2"/>
    <dgm:cxn modelId="{FB83B5A2-403A-451F-AAB7-21F8326DB051}" type="presParOf" srcId="{4BC24209-CDE1-49AC-BDA7-E5B73D929E54}" destId="{24A285BE-0811-4345-B5EB-78B38D524D8E}" srcOrd="6" destOrd="0" presId="urn:microsoft.com/office/officeart/2005/8/layout/vList2"/>
    <dgm:cxn modelId="{988316BF-2E87-458E-AF71-540AEE085268}" type="presParOf" srcId="{4BC24209-CDE1-49AC-BDA7-E5B73D929E54}" destId="{7B4F27B8-F31A-4B73-B9A9-8008762FD960}" srcOrd="7" destOrd="0" presId="urn:microsoft.com/office/officeart/2005/8/layout/vList2"/>
    <dgm:cxn modelId="{A06F6F2A-A820-42DB-9113-A1BEE8015348}" type="presParOf" srcId="{4BC24209-CDE1-49AC-BDA7-E5B73D929E54}" destId="{6FE537B6-ACD4-4062-9EB6-37CB3BA975FC}"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B487DF0-EE82-49F1-B8D8-DE9725AF1033}"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0AD01C54-E7C5-4007-B9BC-D06E1A4710D0}">
      <dgm:prSet/>
      <dgm:spPr/>
      <dgm:t>
        <a:bodyPr/>
        <a:lstStyle/>
        <a:p>
          <a:r>
            <a:rPr lang="tr-TR" b="1" i="1"/>
            <a:t>Değişim,</a:t>
          </a:r>
          <a:endParaRPr lang="en-US"/>
        </a:p>
      </dgm:t>
    </dgm:pt>
    <dgm:pt modelId="{A61F51D1-043F-4437-8A39-64E17FFDB3D8}" type="parTrans" cxnId="{4E17FD08-E452-4593-BA8B-C0A6DE43385D}">
      <dgm:prSet/>
      <dgm:spPr/>
      <dgm:t>
        <a:bodyPr/>
        <a:lstStyle/>
        <a:p>
          <a:endParaRPr lang="en-US"/>
        </a:p>
      </dgm:t>
    </dgm:pt>
    <dgm:pt modelId="{D2F194BE-19ED-4C7E-B324-31F7C1D1346C}" type="sibTrans" cxnId="{4E17FD08-E452-4593-BA8B-C0A6DE43385D}">
      <dgm:prSet/>
      <dgm:spPr/>
      <dgm:t>
        <a:bodyPr/>
        <a:lstStyle/>
        <a:p>
          <a:endParaRPr lang="en-US"/>
        </a:p>
      </dgm:t>
    </dgm:pt>
    <dgm:pt modelId="{BD2E833A-03AB-4BCB-AFC0-060843265F14}">
      <dgm:prSet/>
      <dgm:spPr/>
      <dgm:t>
        <a:bodyPr/>
        <a:lstStyle/>
        <a:p>
          <a:r>
            <a:rPr lang="tr-TR"/>
            <a:t>Teoride, </a:t>
          </a:r>
          <a:r>
            <a:rPr lang="tr-TR" b="1" i="1"/>
            <a:t>süreklilik, kaynak ve kapsam</a:t>
          </a:r>
          <a:r>
            <a:rPr lang="tr-TR" i="1"/>
            <a:t> </a:t>
          </a:r>
          <a:r>
            <a:rPr lang="tr-TR"/>
            <a:t>özellikleriyle ele alınmaktadır.</a:t>
          </a:r>
          <a:endParaRPr lang="en-US"/>
        </a:p>
      </dgm:t>
    </dgm:pt>
    <dgm:pt modelId="{01EB8ED0-1FC1-4D3E-9580-0AB40B7E1750}" type="parTrans" cxnId="{90F9EF20-FD2C-44EB-9AC7-E56AA5C6F283}">
      <dgm:prSet/>
      <dgm:spPr/>
      <dgm:t>
        <a:bodyPr/>
        <a:lstStyle/>
        <a:p>
          <a:endParaRPr lang="en-US"/>
        </a:p>
      </dgm:t>
    </dgm:pt>
    <dgm:pt modelId="{6743808D-7AE1-4B01-B82F-68B5927F120F}" type="sibTrans" cxnId="{90F9EF20-FD2C-44EB-9AC7-E56AA5C6F283}">
      <dgm:prSet/>
      <dgm:spPr/>
      <dgm:t>
        <a:bodyPr/>
        <a:lstStyle/>
        <a:p>
          <a:endParaRPr lang="en-US"/>
        </a:p>
      </dgm:t>
    </dgm:pt>
    <dgm:pt modelId="{E4053B54-4EAB-4B40-A755-8C0B7203C359}" type="pres">
      <dgm:prSet presAssocID="{2B487DF0-EE82-49F1-B8D8-DE9725AF1033}" presName="linear" presStyleCnt="0">
        <dgm:presLayoutVars>
          <dgm:animLvl val="lvl"/>
          <dgm:resizeHandles val="exact"/>
        </dgm:presLayoutVars>
      </dgm:prSet>
      <dgm:spPr/>
    </dgm:pt>
    <dgm:pt modelId="{238327FE-91CC-4A04-A9A3-91A292C6FE35}" type="pres">
      <dgm:prSet presAssocID="{0AD01C54-E7C5-4007-B9BC-D06E1A4710D0}" presName="parentText" presStyleLbl="node1" presStyleIdx="0" presStyleCnt="2">
        <dgm:presLayoutVars>
          <dgm:chMax val="0"/>
          <dgm:bulletEnabled val="1"/>
        </dgm:presLayoutVars>
      </dgm:prSet>
      <dgm:spPr/>
    </dgm:pt>
    <dgm:pt modelId="{6C540A6E-FEAD-4209-99E9-8A251D245015}" type="pres">
      <dgm:prSet presAssocID="{D2F194BE-19ED-4C7E-B324-31F7C1D1346C}" presName="spacer" presStyleCnt="0"/>
      <dgm:spPr/>
    </dgm:pt>
    <dgm:pt modelId="{6BC00EB2-DF96-4ABB-9E55-89148194A192}" type="pres">
      <dgm:prSet presAssocID="{BD2E833A-03AB-4BCB-AFC0-060843265F14}" presName="parentText" presStyleLbl="node1" presStyleIdx="1" presStyleCnt="2">
        <dgm:presLayoutVars>
          <dgm:chMax val="0"/>
          <dgm:bulletEnabled val="1"/>
        </dgm:presLayoutVars>
      </dgm:prSet>
      <dgm:spPr/>
    </dgm:pt>
  </dgm:ptLst>
  <dgm:cxnLst>
    <dgm:cxn modelId="{F31AFB03-5775-49D6-9992-0B21D073D5D7}" type="presOf" srcId="{2B487DF0-EE82-49F1-B8D8-DE9725AF1033}" destId="{E4053B54-4EAB-4B40-A755-8C0B7203C359}" srcOrd="0" destOrd="0" presId="urn:microsoft.com/office/officeart/2005/8/layout/vList2"/>
    <dgm:cxn modelId="{9315E305-FB38-4A30-AC89-589D07296871}" type="presOf" srcId="{BD2E833A-03AB-4BCB-AFC0-060843265F14}" destId="{6BC00EB2-DF96-4ABB-9E55-89148194A192}" srcOrd="0" destOrd="0" presId="urn:microsoft.com/office/officeart/2005/8/layout/vList2"/>
    <dgm:cxn modelId="{4E17FD08-E452-4593-BA8B-C0A6DE43385D}" srcId="{2B487DF0-EE82-49F1-B8D8-DE9725AF1033}" destId="{0AD01C54-E7C5-4007-B9BC-D06E1A4710D0}" srcOrd="0" destOrd="0" parTransId="{A61F51D1-043F-4437-8A39-64E17FFDB3D8}" sibTransId="{D2F194BE-19ED-4C7E-B324-31F7C1D1346C}"/>
    <dgm:cxn modelId="{90F9EF20-FD2C-44EB-9AC7-E56AA5C6F283}" srcId="{2B487DF0-EE82-49F1-B8D8-DE9725AF1033}" destId="{BD2E833A-03AB-4BCB-AFC0-060843265F14}" srcOrd="1" destOrd="0" parTransId="{01EB8ED0-1FC1-4D3E-9580-0AB40B7E1750}" sibTransId="{6743808D-7AE1-4B01-B82F-68B5927F120F}"/>
    <dgm:cxn modelId="{CFDEF867-2AC0-48C6-9CAA-7608A7D24E62}" type="presOf" srcId="{0AD01C54-E7C5-4007-B9BC-D06E1A4710D0}" destId="{238327FE-91CC-4A04-A9A3-91A292C6FE35}" srcOrd="0" destOrd="0" presId="urn:microsoft.com/office/officeart/2005/8/layout/vList2"/>
    <dgm:cxn modelId="{876AF169-CA55-4E2F-BDF5-78BD4C94150B}" type="presParOf" srcId="{E4053B54-4EAB-4B40-A755-8C0B7203C359}" destId="{238327FE-91CC-4A04-A9A3-91A292C6FE35}" srcOrd="0" destOrd="0" presId="urn:microsoft.com/office/officeart/2005/8/layout/vList2"/>
    <dgm:cxn modelId="{E2CE61C8-A7B6-4BFE-B594-42B35E5F1FD7}" type="presParOf" srcId="{E4053B54-4EAB-4B40-A755-8C0B7203C359}" destId="{6C540A6E-FEAD-4209-99E9-8A251D245015}" srcOrd="1" destOrd="0" presId="urn:microsoft.com/office/officeart/2005/8/layout/vList2"/>
    <dgm:cxn modelId="{F10543AC-4581-45DC-85A4-32EB38CBDED3}" type="presParOf" srcId="{E4053B54-4EAB-4B40-A755-8C0B7203C359}" destId="{6BC00EB2-DF96-4ABB-9E55-89148194A192}"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362304C-6ECF-4DED-B7CA-3C1EAC7704F2}" type="doc">
      <dgm:prSet loTypeId="urn:microsoft.com/office/officeart/2005/8/layout/hierarchy1" loCatId="hierarchy" qsTypeId="urn:microsoft.com/office/officeart/2005/8/quickstyle/simple1" qsCatId="simple" csTypeId="urn:microsoft.com/office/officeart/2005/8/colors/colorful1" csCatId="colorful"/>
      <dgm:spPr/>
      <dgm:t>
        <a:bodyPr/>
        <a:lstStyle/>
        <a:p>
          <a:endParaRPr lang="en-US"/>
        </a:p>
      </dgm:t>
    </dgm:pt>
    <dgm:pt modelId="{2AD1A533-C01E-47CA-8638-62D7CDFAB782}">
      <dgm:prSet/>
      <dgm:spPr/>
      <dgm:t>
        <a:bodyPr/>
        <a:lstStyle/>
        <a:p>
          <a:r>
            <a:rPr lang="tr-TR"/>
            <a:t>Krizin ne olduğunu bilmek kadar krize ilişkin yanlış anlamaların ve söylencelerin (mit) bilincinde olmak, örgütlerde etkili kriz yönetimi ve krize karşı sürekli hazır bulunuşu etkileyen bir durumdur. </a:t>
          </a:r>
          <a:endParaRPr lang="en-US"/>
        </a:p>
      </dgm:t>
    </dgm:pt>
    <dgm:pt modelId="{C90196ED-2A08-4F3E-A490-446AD0377B63}" type="parTrans" cxnId="{FEFC11D9-688B-4C8C-B5A1-A42C5C8733DB}">
      <dgm:prSet/>
      <dgm:spPr/>
      <dgm:t>
        <a:bodyPr/>
        <a:lstStyle/>
        <a:p>
          <a:endParaRPr lang="en-US"/>
        </a:p>
      </dgm:t>
    </dgm:pt>
    <dgm:pt modelId="{5A88EAE1-AF72-43B9-9272-0E2B68FF9EEA}" type="sibTrans" cxnId="{FEFC11D9-688B-4C8C-B5A1-A42C5C8733DB}">
      <dgm:prSet/>
      <dgm:spPr/>
      <dgm:t>
        <a:bodyPr/>
        <a:lstStyle/>
        <a:p>
          <a:endParaRPr lang="en-US"/>
        </a:p>
      </dgm:t>
    </dgm:pt>
    <dgm:pt modelId="{29F8EDF5-55D8-4A74-9B26-23B6F8C76D46}">
      <dgm:prSet/>
      <dgm:spPr/>
      <dgm:t>
        <a:bodyPr/>
        <a:lstStyle/>
        <a:p>
          <a:r>
            <a:rPr lang="tr-TR"/>
            <a:t>Booth’a (1993: 96) göre, krize ilişkin bazı mitler mevcuttur. Bu mitlerin farkında olmak, örgütlerin krizle daha etkili başa çıkmaları için önemlidir. Krize karşı hazır olabilmek ve krizle etkili şekilde başa çıkabilmek için hatırda tutulması gereken bazı söylenceler (mitler) şunlardır: </a:t>
          </a:r>
          <a:endParaRPr lang="en-US"/>
        </a:p>
      </dgm:t>
    </dgm:pt>
    <dgm:pt modelId="{1113BBB4-A137-4737-A8C9-2F5C0FE5FA3A}" type="parTrans" cxnId="{D51D2750-31D4-4E8D-B86B-1B5A79A2C287}">
      <dgm:prSet/>
      <dgm:spPr/>
      <dgm:t>
        <a:bodyPr/>
        <a:lstStyle/>
        <a:p>
          <a:endParaRPr lang="en-US"/>
        </a:p>
      </dgm:t>
    </dgm:pt>
    <dgm:pt modelId="{380F51F9-9E3F-425D-AAF1-89DEEEC0EE2A}" type="sibTrans" cxnId="{D51D2750-31D4-4E8D-B86B-1B5A79A2C287}">
      <dgm:prSet/>
      <dgm:spPr/>
      <dgm:t>
        <a:bodyPr/>
        <a:lstStyle/>
        <a:p>
          <a:endParaRPr lang="en-US"/>
        </a:p>
      </dgm:t>
    </dgm:pt>
    <dgm:pt modelId="{E566B0A1-88C5-4233-8287-E3E30D4CF688}" type="pres">
      <dgm:prSet presAssocID="{6362304C-6ECF-4DED-B7CA-3C1EAC7704F2}" presName="hierChild1" presStyleCnt="0">
        <dgm:presLayoutVars>
          <dgm:chPref val="1"/>
          <dgm:dir/>
          <dgm:animOne val="branch"/>
          <dgm:animLvl val="lvl"/>
          <dgm:resizeHandles/>
        </dgm:presLayoutVars>
      </dgm:prSet>
      <dgm:spPr/>
    </dgm:pt>
    <dgm:pt modelId="{2A58BAF1-F76F-40AF-BC92-DEB7DF203432}" type="pres">
      <dgm:prSet presAssocID="{2AD1A533-C01E-47CA-8638-62D7CDFAB782}" presName="hierRoot1" presStyleCnt="0"/>
      <dgm:spPr/>
    </dgm:pt>
    <dgm:pt modelId="{83BFC872-ABE6-4970-9D42-475027C47ED0}" type="pres">
      <dgm:prSet presAssocID="{2AD1A533-C01E-47CA-8638-62D7CDFAB782}" presName="composite" presStyleCnt="0"/>
      <dgm:spPr/>
    </dgm:pt>
    <dgm:pt modelId="{88CD57DD-E5AB-458B-913A-1038A8B10755}" type="pres">
      <dgm:prSet presAssocID="{2AD1A533-C01E-47CA-8638-62D7CDFAB782}" presName="background" presStyleLbl="node0" presStyleIdx="0" presStyleCnt="2"/>
      <dgm:spPr/>
    </dgm:pt>
    <dgm:pt modelId="{BE18DA53-0AFE-480A-9C3C-6D5CC6A3111B}" type="pres">
      <dgm:prSet presAssocID="{2AD1A533-C01E-47CA-8638-62D7CDFAB782}" presName="text" presStyleLbl="fgAcc0" presStyleIdx="0" presStyleCnt="2">
        <dgm:presLayoutVars>
          <dgm:chPref val="3"/>
        </dgm:presLayoutVars>
      </dgm:prSet>
      <dgm:spPr/>
    </dgm:pt>
    <dgm:pt modelId="{EA7E17B9-17EC-4C43-8172-840C9DEF9266}" type="pres">
      <dgm:prSet presAssocID="{2AD1A533-C01E-47CA-8638-62D7CDFAB782}" presName="hierChild2" presStyleCnt="0"/>
      <dgm:spPr/>
    </dgm:pt>
    <dgm:pt modelId="{B1243534-D125-478C-9277-BA987BC254ED}" type="pres">
      <dgm:prSet presAssocID="{29F8EDF5-55D8-4A74-9B26-23B6F8C76D46}" presName="hierRoot1" presStyleCnt="0"/>
      <dgm:spPr/>
    </dgm:pt>
    <dgm:pt modelId="{A2E75632-9203-4FFA-9267-DA7406F1A95B}" type="pres">
      <dgm:prSet presAssocID="{29F8EDF5-55D8-4A74-9B26-23B6F8C76D46}" presName="composite" presStyleCnt="0"/>
      <dgm:spPr/>
    </dgm:pt>
    <dgm:pt modelId="{71342235-4DC8-49F5-AB04-E82EAFC77A7A}" type="pres">
      <dgm:prSet presAssocID="{29F8EDF5-55D8-4A74-9B26-23B6F8C76D46}" presName="background" presStyleLbl="node0" presStyleIdx="1" presStyleCnt="2"/>
      <dgm:spPr/>
    </dgm:pt>
    <dgm:pt modelId="{43E0071C-434C-49C1-B195-84A0D64648F7}" type="pres">
      <dgm:prSet presAssocID="{29F8EDF5-55D8-4A74-9B26-23B6F8C76D46}" presName="text" presStyleLbl="fgAcc0" presStyleIdx="1" presStyleCnt="2">
        <dgm:presLayoutVars>
          <dgm:chPref val="3"/>
        </dgm:presLayoutVars>
      </dgm:prSet>
      <dgm:spPr/>
    </dgm:pt>
    <dgm:pt modelId="{5FFBF470-46ED-42AC-8944-FBB9323AA38C}" type="pres">
      <dgm:prSet presAssocID="{29F8EDF5-55D8-4A74-9B26-23B6F8C76D46}" presName="hierChild2" presStyleCnt="0"/>
      <dgm:spPr/>
    </dgm:pt>
  </dgm:ptLst>
  <dgm:cxnLst>
    <dgm:cxn modelId="{FB471308-05BD-4610-B086-F1C577F10396}" type="presOf" srcId="{6362304C-6ECF-4DED-B7CA-3C1EAC7704F2}" destId="{E566B0A1-88C5-4233-8287-E3E30D4CF688}" srcOrd="0" destOrd="0" presId="urn:microsoft.com/office/officeart/2005/8/layout/hierarchy1"/>
    <dgm:cxn modelId="{D51D2750-31D4-4E8D-B86B-1B5A79A2C287}" srcId="{6362304C-6ECF-4DED-B7CA-3C1EAC7704F2}" destId="{29F8EDF5-55D8-4A74-9B26-23B6F8C76D46}" srcOrd="1" destOrd="0" parTransId="{1113BBB4-A137-4737-A8C9-2F5C0FE5FA3A}" sibTransId="{380F51F9-9E3F-425D-AAF1-89DEEEC0EE2A}"/>
    <dgm:cxn modelId="{FEFC11D9-688B-4C8C-B5A1-A42C5C8733DB}" srcId="{6362304C-6ECF-4DED-B7CA-3C1EAC7704F2}" destId="{2AD1A533-C01E-47CA-8638-62D7CDFAB782}" srcOrd="0" destOrd="0" parTransId="{C90196ED-2A08-4F3E-A490-446AD0377B63}" sibTransId="{5A88EAE1-AF72-43B9-9272-0E2B68FF9EEA}"/>
    <dgm:cxn modelId="{A019B4E0-A200-4602-8BE4-2EA31BB861E8}" type="presOf" srcId="{29F8EDF5-55D8-4A74-9B26-23B6F8C76D46}" destId="{43E0071C-434C-49C1-B195-84A0D64648F7}" srcOrd="0" destOrd="0" presId="urn:microsoft.com/office/officeart/2005/8/layout/hierarchy1"/>
    <dgm:cxn modelId="{594B3AE7-9577-46C5-8EAE-3F69A89F5DC1}" type="presOf" srcId="{2AD1A533-C01E-47CA-8638-62D7CDFAB782}" destId="{BE18DA53-0AFE-480A-9C3C-6D5CC6A3111B}" srcOrd="0" destOrd="0" presId="urn:microsoft.com/office/officeart/2005/8/layout/hierarchy1"/>
    <dgm:cxn modelId="{5C133368-8411-48EE-B512-297DC78EECDE}" type="presParOf" srcId="{E566B0A1-88C5-4233-8287-E3E30D4CF688}" destId="{2A58BAF1-F76F-40AF-BC92-DEB7DF203432}" srcOrd="0" destOrd="0" presId="urn:microsoft.com/office/officeart/2005/8/layout/hierarchy1"/>
    <dgm:cxn modelId="{3B6136F6-D485-47FB-8BE0-490778F186FA}" type="presParOf" srcId="{2A58BAF1-F76F-40AF-BC92-DEB7DF203432}" destId="{83BFC872-ABE6-4970-9D42-475027C47ED0}" srcOrd="0" destOrd="0" presId="urn:microsoft.com/office/officeart/2005/8/layout/hierarchy1"/>
    <dgm:cxn modelId="{E12700BF-66CB-489D-A899-E2E9C0F4F32E}" type="presParOf" srcId="{83BFC872-ABE6-4970-9D42-475027C47ED0}" destId="{88CD57DD-E5AB-458B-913A-1038A8B10755}" srcOrd="0" destOrd="0" presId="urn:microsoft.com/office/officeart/2005/8/layout/hierarchy1"/>
    <dgm:cxn modelId="{29E9AA08-116C-43E0-A87E-86C932678CF1}" type="presParOf" srcId="{83BFC872-ABE6-4970-9D42-475027C47ED0}" destId="{BE18DA53-0AFE-480A-9C3C-6D5CC6A3111B}" srcOrd="1" destOrd="0" presId="urn:microsoft.com/office/officeart/2005/8/layout/hierarchy1"/>
    <dgm:cxn modelId="{EC50C126-6B77-4A66-A6A0-246520D23238}" type="presParOf" srcId="{2A58BAF1-F76F-40AF-BC92-DEB7DF203432}" destId="{EA7E17B9-17EC-4C43-8172-840C9DEF9266}" srcOrd="1" destOrd="0" presId="urn:microsoft.com/office/officeart/2005/8/layout/hierarchy1"/>
    <dgm:cxn modelId="{B028B227-B272-434F-BB45-60BEB40BBEF3}" type="presParOf" srcId="{E566B0A1-88C5-4233-8287-E3E30D4CF688}" destId="{B1243534-D125-478C-9277-BA987BC254ED}" srcOrd="1" destOrd="0" presId="urn:microsoft.com/office/officeart/2005/8/layout/hierarchy1"/>
    <dgm:cxn modelId="{A2C4171A-5986-40C6-8BC6-F6F4FEB4274A}" type="presParOf" srcId="{B1243534-D125-478C-9277-BA987BC254ED}" destId="{A2E75632-9203-4FFA-9267-DA7406F1A95B}" srcOrd="0" destOrd="0" presId="urn:microsoft.com/office/officeart/2005/8/layout/hierarchy1"/>
    <dgm:cxn modelId="{FC6F2263-E150-4316-8330-C5CCCBAFBB7C}" type="presParOf" srcId="{A2E75632-9203-4FFA-9267-DA7406F1A95B}" destId="{71342235-4DC8-49F5-AB04-E82EAFC77A7A}" srcOrd="0" destOrd="0" presId="urn:microsoft.com/office/officeart/2005/8/layout/hierarchy1"/>
    <dgm:cxn modelId="{ABFB5373-C123-49D0-85A2-C8FDA77FEB36}" type="presParOf" srcId="{A2E75632-9203-4FFA-9267-DA7406F1A95B}" destId="{43E0071C-434C-49C1-B195-84A0D64648F7}" srcOrd="1" destOrd="0" presId="urn:microsoft.com/office/officeart/2005/8/layout/hierarchy1"/>
    <dgm:cxn modelId="{C444C3B5-E4EE-4C45-BB80-A37DBEF58D09}" type="presParOf" srcId="{B1243534-D125-478C-9277-BA987BC254ED}" destId="{5FFBF470-46ED-42AC-8944-FBB9323AA38C}"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0500F32-6473-41CE-9B15-F2C6FCD2DEFE}" type="doc">
      <dgm:prSet loTypeId="urn:microsoft.com/office/officeart/2005/8/layout/hierarchy1" loCatId="hierarchy" qsTypeId="urn:microsoft.com/office/officeart/2005/8/quickstyle/simple1" qsCatId="simple" csTypeId="urn:microsoft.com/office/officeart/2005/8/colors/colorful1" csCatId="colorful" phldr="1"/>
      <dgm:spPr/>
      <dgm:t>
        <a:bodyPr/>
        <a:lstStyle/>
        <a:p>
          <a:endParaRPr lang="en-US"/>
        </a:p>
      </dgm:t>
    </dgm:pt>
    <dgm:pt modelId="{64AE870B-63F3-4051-8F74-2477DC94517C}">
      <dgm:prSet/>
      <dgm:spPr/>
      <dgm:t>
        <a:bodyPr/>
        <a:lstStyle/>
        <a:p>
          <a:pPr algn="just"/>
          <a:r>
            <a:rPr lang="tr-TR" b="1"/>
            <a:t>1.Krizler kaçınılmazdır. </a:t>
          </a:r>
          <a:r>
            <a:rPr lang="tr-TR"/>
            <a:t>Yöneticiler, krizin kaçınılmaz olduğuna inanırlarsa, bu durum, örgütte bir kadercilik yaratır. Böylece, muhtemel krizlerin etkisini sınırlayacak gerekli tedbirlerin alınmasında bile başarısız olunur. </a:t>
          </a:r>
          <a:endParaRPr lang="en-US"/>
        </a:p>
      </dgm:t>
    </dgm:pt>
    <dgm:pt modelId="{F7AEE061-04B0-4A55-B6AE-C36770FDE38E}" type="parTrans" cxnId="{239D4033-698C-4CA6-B291-3B78EB5FDDC0}">
      <dgm:prSet/>
      <dgm:spPr/>
      <dgm:t>
        <a:bodyPr/>
        <a:lstStyle/>
        <a:p>
          <a:endParaRPr lang="en-US"/>
        </a:p>
      </dgm:t>
    </dgm:pt>
    <dgm:pt modelId="{4384E644-1D9C-4D3A-9C0A-BAB126BED16F}" type="sibTrans" cxnId="{239D4033-698C-4CA6-B291-3B78EB5FDDC0}">
      <dgm:prSet/>
      <dgm:spPr/>
      <dgm:t>
        <a:bodyPr/>
        <a:lstStyle/>
        <a:p>
          <a:endParaRPr lang="en-US"/>
        </a:p>
      </dgm:t>
    </dgm:pt>
    <dgm:pt modelId="{6F0AE0B0-4605-4175-864D-3E54120C54CE}">
      <dgm:prSet/>
      <dgm:spPr/>
      <dgm:t>
        <a:bodyPr/>
        <a:lstStyle/>
        <a:p>
          <a:pPr algn="just"/>
          <a:r>
            <a:rPr lang="tr-TR" b="1"/>
            <a:t>2. Krizi önlemek veya anlamak için gerekli temel bilgiden yoksunuz</a:t>
          </a:r>
          <a:r>
            <a:rPr lang="tr-TR"/>
            <a:t>. Bu durum, bilimsel/bilgi temelli örgütlerde yaygın bir yaklaşımdır. Olumsuz etkilere ilişkin herhangi bir bilimsel veri olmadığı için, ürünlerinin kanıtlanmamış yan etkilerine yönelik herhangi bir girişimde bulunmazlar. </a:t>
          </a:r>
          <a:endParaRPr lang="en-US"/>
        </a:p>
      </dgm:t>
    </dgm:pt>
    <dgm:pt modelId="{0C8769F3-3E90-43A0-85DA-B77F89331A51}" type="parTrans" cxnId="{4ABBB2DD-043A-4166-B348-0CABD8F94CD7}">
      <dgm:prSet/>
      <dgm:spPr/>
      <dgm:t>
        <a:bodyPr/>
        <a:lstStyle/>
        <a:p>
          <a:endParaRPr lang="en-US"/>
        </a:p>
      </dgm:t>
    </dgm:pt>
    <dgm:pt modelId="{D027D527-D612-4B37-A985-236AB2969688}" type="sibTrans" cxnId="{4ABBB2DD-043A-4166-B348-0CABD8F94CD7}">
      <dgm:prSet/>
      <dgm:spPr/>
      <dgm:t>
        <a:bodyPr/>
        <a:lstStyle/>
        <a:p>
          <a:endParaRPr lang="en-US"/>
        </a:p>
      </dgm:t>
    </dgm:pt>
    <dgm:pt modelId="{5E5C1E86-2337-4E06-B6F4-76677EF13610}" type="pres">
      <dgm:prSet presAssocID="{70500F32-6473-41CE-9B15-F2C6FCD2DEFE}" presName="hierChild1" presStyleCnt="0">
        <dgm:presLayoutVars>
          <dgm:chPref val="1"/>
          <dgm:dir/>
          <dgm:animOne val="branch"/>
          <dgm:animLvl val="lvl"/>
          <dgm:resizeHandles/>
        </dgm:presLayoutVars>
      </dgm:prSet>
      <dgm:spPr/>
    </dgm:pt>
    <dgm:pt modelId="{A7726FCA-927E-4DD9-8C9F-ACB13A29F57B}" type="pres">
      <dgm:prSet presAssocID="{64AE870B-63F3-4051-8F74-2477DC94517C}" presName="hierRoot1" presStyleCnt="0"/>
      <dgm:spPr/>
    </dgm:pt>
    <dgm:pt modelId="{AF7ABAC2-582D-4309-B604-08C1C5A0EC8E}" type="pres">
      <dgm:prSet presAssocID="{64AE870B-63F3-4051-8F74-2477DC94517C}" presName="composite" presStyleCnt="0"/>
      <dgm:spPr/>
    </dgm:pt>
    <dgm:pt modelId="{52CE6C63-ACF9-4926-B086-48564F81ECCA}" type="pres">
      <dgm:prSet presAssocID="{64AE870B-63F3-4051-8F74-2477DC94517C}" presName="background" presStyleLbl="node0" presStyleIdx="0" presStyleCnt="2"/>
      <dgm:spPr/>
    </dgm:pt>
    <dgm:pt modelId="{6D82018E-7377-4285-9EB1-416C9363A07E}" type="pres">
      <dgm:prSet presAssocID="{64AE870B-63F3-4051-8F74-2477DC94517C}" presName="text" presStyleLbl="fgAcc0" presStyleIdx="0" presStyleCnt="2">
        <dgm:presLayoutVars>
          <dgm:chPref val="3"/>
        </dgm:presLayoutVars>
      </dgm:prSet>
      <dgm:spPr/>
    </dgm:pt>
    <dgm:pt modelId="{D6E7A227-020A-47C9-9722-13D718EABCFB}" type="pres">
      <dgm:prSet presAssocID="{64AE870B-63F3-4051-8F74-2477DC94517C}" presName="hierChild2" presStyleCnt="0"/>
      <dgm:spPr/>
    </dgm:pt>
    <dgm:pt modelId="{F5C4192A-545F-4477-A7FF-95D2CDACACE7}" type="pres">
      <dgm:prSet presAssocID="{6F0AE0B0-4605-4175-864D-3E54120C54CE}" presName="hierRoot1" presStyleCnt="0"/>
      <dgm:spPr/>
    </dgm:pt>
    <dgm:pt modelId="{29240179-9AE8-4759-91F1-39FE4CEABC2C}" type="pres">
      <dgm:prSet presAssocID="{6F0AE0B0-4605-4175-864D-3E54120C54CE}" presName="composite" presStyleCnt="0"/>
      <dgm:spPr/>
    </dgm:pt>
    <dgm:pt modelId="{10D5BD82-E417-4144-A8C3-883029FE61DE}" type="pres">
      <dgm:prSet presAssocID="{6F0AE0B0-4605-4175-864D-3E54120C54CE}" presName="background" presStyleLbl="node0" presStyleIdx="1" presStyleCnt="2"/>
      <dgm:spPr/>
    </dgm:pt>
    <dgm:pt modelId="{2DDD80C2-E60D-41F1-ABBE-9E7D4EC13FC5}" type="pres">
      <dgm:prSet presAssocID="{6F0AE0B0-4605-4175-864D-3E54120C54CE}" presName="text" presStyleLbl="fgAcc0" presStyleIdx="1" presStyleCnt="2">
        <dgm:presLayoutVars>
          <dgm:chPref val="3"/>
        </dgm:presLayoutVars>
      </dgm:prSet>
      <dgm:spPr/>
    </dgm:pt>
    <dgm:pt modelId="{95DF5952-F46C-4CDE-A096-A3088BB8ABB9}" type="pres">
      <dgm:prSet presAssocID="{6F0AE0B0-4605-4175-864D-3E54120C54CE}" presName="hierChild2" presStyleCnt="0"/>
      <dgm:spPr/>
    </dgm:pt>
  </dgm:ptLst>
  <dgm:cxnLst>
    <dgm:cxn modelId="{E5E71D18-49DE-4B64-A645-001FB2F2F835}" type="presOf" srcId="{64AE870B-63F3-4051-8F74-2477DC94517C}" destId="{6D82018E-7377-4285-9EB1-416C9363A07E}" srcOrd="0" destOrd="0" presId="urn:microsoft.com/office/officeart/2005/8/layout/hierarchy1"/>
    <dgm:cxn modelId="{239D4033-698C-4CA6-B291-3B78EB5FDDC0}" srcId="{70500F32-6473-41CE-9B15-F2C6FCD2DEFE}" destId="{64AE870B-63F3-4051-8F74-2477DC94517C}" srcOrd="0" destOrd="0" parTransId="{F7AEE061-04B0-4A55-B6AE-C36770FDE38E}" sibTransId="{4384E644-1D9C-4D3A-9C0A-BAB126BED16F}"/>
    <dgm:cxn modelId="{1073ED88-8253-4AAE-88B5-13633799C1E8}" type="presOf" srcId="{6F0AE0B0-4605-4175-864D-3E54120C54CE}" destId="{2DDD80C2-E60D-41F1-ABBE-9E7D4EC13FC5}" srcOrd="0" destOrd="0" presId="urn:microsoft.com/office/officeart/2005/8/layout/hierarchy1"/>
    <dgm:cxn modelId="{A41DB4B9-4544-4D73-B210-18F7B8E9EC74}" type="presOf" srcId="{70500F32-6473-41CE-9B15-F2C6FCD2DEFE}" destId="{5E5C1E86-2337-4E06-B6F4-76677EF13610}" srcOrd="0" destOrd="0" presId="urn:microsoft.com/office/officeart/2005/8/layout/hierarchy1"/>
    <dgm:cxn modelId="{4ABBB2DD-043A-4166-B348-0CABD8F94CD7}" srcId="{70500F32-6473-41CE-9B15-F2C6FCD2DEFE}" destId="{6F0AE0B0-4605-4175-864D-3E54120C54CE}" srcOrd="1" destOrd="0" parTransId="{0C8769F3-3E90-43A0-85DA-B77F89331A51}" sibTransId="{D027D527-D612-4B37-A985-236AB2969688}"/>
    <dgm:cxn modelId="{F8269F6A-97D1-481C-97B7-FF64202E8FBC}" type="presParOf" srcId="{5E5C1E86-2337-4E06-B6F4-76677EF13610}" destId="{A7726FCA-927E-4DD9-8C9F-ACB13A29F57B}" srcOrd="0" destOrd="0" presId="urn:microsoft.com/office/officeart/2005/8/layout/hierarchy1"/>
    <dgm:cxn modelId="{C458780A-79D7-414D-B6D1-375263BAB87B}" type="presParOf" srcId="{A7726FCA-927E-4DD9-8C9F-ACB13A29F57B}" destId="{AF7ABAC2-582D-4309-B604-08C1C5A0EC8E}" srcOrd="0" destOrd="0" presId="urn:microsoft.com/office/officeart/2005/8/layout/hierarchy1"/>
    <dgm:cxn modelId="{12043817-CFEE-47B6-BAD4-96565A9690F4}" type="presParOf" srcId="{AF7ABAC2-582D-4309-B604-08C1C5A0EC8E}" destId="{52CE6C63-ACF9-4926-B086-48564F81ECCA}" srcOrd="0" destOrd="0" presId="urn:microsoft.com/office/officeart/2005/8/layout/hierarchy1"/>
    <dgm:cxn modelId="{B6CAC552-9EDD-4C73-9102-B1AFC92C9184}" type="presParOf" srcId="{AF7ABAC2-582D-4309-B604-08C1C5A0EC8E}" destId="{6D82018E-7377-4285-9EB1-416C9363A07E}" srcOrd="1" destOrd="0" presId="urn:microsoft.com/office/officeart/2005/8/layout/hierarchy1"/>
    <dgm:cxn modelId="{B917F063-E7DE-4B5D-86A7-2AF274740CE3}" type="presParOf" srcId="{A7726FCA-927E-4DD9-8C9F-ACB13A29F57B}" destId="{D6E7A227-020A-47C9-9722-13D718EABCFB}" srcOrd="1" destOrd="0" presId="urn:microsoft.com/office/officeart/2005/8/layout/hierarchy1"/>
    <dgm:cxn modelId="{906FD6FD-1A1B-4262-956A-D2FB5517F4AE}" type="presParOf" srcId="{5E5C1E86-2337-4E06-B6F4-76677EF13610}" destId="{F5C4192A-545F-4477-A7FF-95D2CDACACE7}" srcOrd="1" destOrd="0" presId="urn:microsoft.com/office/officeart/2005/8/layout/hierarchy1"/>
    <dgm:cxn modelId="{7B9C6B4A-68AB-4FD9-9871-072BC8270A5E}" type="presParOf" srcId="{F5C4192A-545F-4477-A7FF-95D2CDACACE7}" destId="{29240179-9AE8-4759-91F1-39FE4CEABC2C}" srcOrd="0" destOrd="0" presId="urn:microsoft.com/office/officeart/2005/8/layout/hierarchy1"/>
    <dgm:cxn modelId="{B0F15BA2-0EFA-4331-90DF-E06B4F90AD63}" type="presParOf" srcId="{29240179-9AE8-4759-91F1-39FE4CEABC2C}" destId="{10D5BD82-E417-4144-A8C3-883029FE61DE}" srcOrd="0" destOrd="0" presId="urn:microsoft.com/office/officeart/2005/8/layout/hierarchy1"/>
    <dgm:cxn modelId="{250B3BF4-18B6-4B24-B344-A2B4888C6AAB}" type="presParOf" srcId="{29240179-9AE8-4759-91F1-39FE4CEABC2C}" destId="{2DDD80C2-E60D-41F1-ABBE-9E7D4EC13FC5}" srcOrd="1" destOrd="0" presId="urn:microsoft.com/office/officeart/2005/8/layout/hierarchy1"/>
    <dgm:cxn modelId="{D70101A5-917D-4F13-A699-BCC6CB21483F}" type="presParOf" srcId="{F5C4192A-545F-4477-A7FF-95D2CDACACE7}" destId="{95DF5952-F46C-4CDE-A096-A3088BB8ABB9}"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553AE2D-D91B-4089-BC9E-3B112C94BC42}"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397BDAC8-1197-449F-AB99-75813BBC6FC6}">
      <dgm:prSet/>
      <dgm:spPr/>
      <dgm:t>
        <a:bodyPr/>
        <a:lstStyle/>
        <a:p>
          <a:r>
            <a:rPr lang="tr-TR"/>
            <a:t>Örgütün hedeflerini tehdit eden ve örgütsel yaşamı tehlikeye sokan kriz durumunun özellikleri şöyle sıralanabilir: </a:t>
          </a:r>
          <a:endParaRPr lang="en-US"/>
        </a:p>
      </dgm:t>
    </dgm:pt>
    <dgm:pt modelId="{0D976E05-0385-4511-B69F-34C419B1E146}" type="parTrans" cxnId="{65B34C82-9837-42E2-95CD-4915E9EAFA76}">
      <dgm:prSet/>
      <dgm:spPr/>
      <dgm:t>
        <a:bodyPr/>
        <a:lstStyle/>
        <a:p>
          <a:endParaRPr lang="en-US"/>
        </a:p>
      </dgm:t>
    </dgm:pt>
    <dgm:pt modelId="{D4E1DBCE-A352-4AF2-976E-2AC7F4EA4D81}" type="sibTrans" cxnId="{65B34C82-9837-42E2-95CD-4915E9EAFA76}">
      <dgm:prSet/>
      <dgm:spPr/>
      <dgm:t>
        <a:bodyPr/>
        <a:lstStyle/>
        <a:p>
          <a:endParaRPr lang="en-US"/>
        </a:p>
      </dgm:t>
    </dgm:pt>
    <dgm:pt modelId="{D913CB19-2CFA-49FE-9277-ED69B3879AE1}">
      <dgm:prSet/>
      <dgm:spPr/>
      <dgm:t>
        <a:bodyPr/>
        <a:lstStyle/>
        <a:p>
          <a:r>
            <a:rPr lang="tr-TR"/>
            <a:t>Kriz durumu tahmin edilemez. </a:t>
          </a:r>
          <a:endParaRPr lang="en-US"/>
        </a:p>
      </dgm:t>
    </dgm:pt>
    <dgm:pt modelId="{9D1FDB4A-196B-45AC-8716-E90ED2E8D506}" type="parTrans" cxnId="{EB2CC372-6885-447A-8A71-3FFB6CFA6CD5}">
      <dgm:prSet/>
      <dgm:spPr/>
      <dgm:t>
        <a:bodyPr/>
        <a:lstStyle/>
        <a:p>
          <a:endParaRPr lang="en-US"/>
        </a:p>
      </dgm:t>
    </dgm:pt>
    <dgm:pt modelId="{080EEA36-02D9-4043-ABBA-32AD02C66D97}" type="sibTrans" cxnId="{EB2CC372-6885-447A-8A71-3FFB6CFA6CD5}">
      <dgm:prSet/>
      <dgm:spPr/>
      <dgm:t>
        <a:bodyPr/>
        <a:lstStyle/>
        <a:p>
          <a:endParaRPr lang="en-US"/>
        </a:p>
      </dgm:t>
    </dgm:pt>
    <dgm:pt modelId="{C60826D2-F6B9-4A11-9F69-CAF882DE2A84}">
      <dgm:prSet/>
      <dgm:spPr/>
      <dgm:t>
        <a:bodyPr/>
        <a:lstStyle/>
        <a:p>
          <a:r>
            <a:rPr lang="tr-TR"/>
            <a:t>Örgütün tahmin ve kriz önleme mekanizmaları yetersiz kalır.</a:t>
          </a:r>
          <a:endParaRPr lang="en-US"/>
        </a:p>
      </dgm:t>
    </dgm:pt>
    <dgm:pt modelId="{7CA5D557-E491-46F6-B782-79019D445DDC}" type="parTrans" cxnId="{71E60C3A-EAB3-4DE9-AB2E-7E4285915EB2}">
      <dgm:prSet/>
      <dgm:spPr/>
      <dgm:t>
        <a:bodyPr/>
        <a:lstStyle/>
        <a:p>
          <a:endParaRPr lang="en-US"/>
        </a:p>
      </dgm:t>
    </dgm:pt>
    <dgm:pt modelId="{71529C12-5E8A-4960-B402-467B11FED018}" type="sibTrans" cxnId="{71E60C3A-EAB3-4DE9-AB2E-7E4285915EB2}">
      <dgm:prSet/>
      <dgm:spPr/>
      <dgm:t>
        <a:bodyPr/>
        <a:lstStyle/>
        <a:p>
          <a:endParaRPr lang="en-US"/>
        </a:p>
      </dgm:t>
    </dgm:pt>
    <dgm:pt modelId="{56B3DD68-41A0-4AC8-9BEB-4FD7CF09C512}">
      <dgm:prSet/>
      <dgm:spPr/>
      <dgm:t>
        <a:bodyPr/>
        <a:lstStyle/>
        <a:p>
          <a:r>
            <a:rPr lang="tr-TR"/>
            <a:t>Kriz, örgütün amaç ve varlığını tehdit eder.</a:t>
          </a:r>
          <a:endParaRPr lang="en-US"/>
        </a:p>
      </dgm:t>
    </dgm:pt>
    <dgm:pt modelId="{A2CE2D57-EFD6-49D3-9F4A-820910C02B86}" type="parTrans" cxnId="{E4E21DC3-6CA4-42AC-A75D-CB6ADB8CD99F}">
      <dgm:prSet/>
      <dgm:spPr/>
      <dgm:t>
        <a:bodyPr/>
        <a:lstStyle/>
        <a:p>
          <a:endParaRPr lang="en-US"/>
        </a:p>
      </dgm:t>
    </dgm:pt>
    <dgm:pt modelId="{9B65200A-4842-4756-80DE-75EEF92CFE92}" type="sibTrans" cxnId="{E4E21DC3-6CA4-42AC-A75D-CB6ADB8CD99F}">
      <dgm:prSet/>
      <dgm:spPr/>
      <dgm:t>
        <a:bodyPr/>
        <a:lstStyle/>
        <a:p>
          <a:endParaRPr lang="en-US"/>
        </a:p>
      </dgm:t>
    </dgm:pt>
    <dgm:pt modelId="{861C750E-6DF6-4AE0-BAAA-D5390F9441A5}">
      <dgm:prSet/>
      <dgm:spPr/>
      <dgm:t>
        <a:bodyPr/>
        <a:lstStyle/>
        <a:p>
          <a:r>
            <a:rPr lang="tr-TR"/>
            <a:t>Krizin üstesinden gelmek ve izlenmesi gereken yolların kararlaştırılması için yeterli bilgi ve zaman bulunmaz. </a:t>
          </a:r>
          <a:endParaRPr lang="en-US"/>
        </a:p>
      </dgm:t>
    </dgm:pt>
    <dgm:pt modelId="{32446795-4EC9-4DF8-BA32-F85F3783DE0B}" type="parTrans" cxnId="{B07D715A-1A3A-4C47-83FA-FC49119A2771}">
      <dgm:prSet/>
      <dgm:spPr/>
      <dgm:t>
        <a:bodyPr/>
        <a:lstStyle/>
        <a:p>
          <a:endParaRPr lang="en-US"/>
        </a:p>
      </dgm:t>
    </dgm:pt>
    <dgm:pt modelId="{9499A1B9-B7CE-42A5-BC79-AB1DC6696AFA}" type="sibTrans" cxnId="{B07D715A-1A3A-4C47-83FA-FC49119A2771}">
      <dgm:prSet/>
      <dgm:spPr/>
      <dgm:t>
        <a:bodyPr/>
        <a:lstStyle/>
        <a:p>
          <a:endParaRPr lang="en-US"/>
        </a:p>
      </dgm:t>
    </dgm:pt>
    <dgm:pt modelId="{D4F1363D-D5C1-43FE-B7DE-BBFECA426E51}">
      <dgm:prSet/>
      <dgm:spPr/>
      <dgm:t>
        <a:bodyPr/>
        <a:lstStyle/>
        <a:p>
          <a:r>
            <a:rPr lang="tr-TR"/>
            <a:t>Kriz, acil müdahale gerektirir. </a:t>
          </a:r>
          <a:endParaRPr lang="en-US"/>
        </a:p>
      </dgm:t>
    </dgm:pt>
    <dgm:pt modelId="{93B59430-0189-472E-9151-EDB4A7ACFEE0}" type="parTrans" cxnId="{8CE5FD0D-F52D-425F-AA16-8E0ADAADB5B1}">
      <dgm:prSet/>
      <dgm:spPr/>
      <dgm:t>
        <a:bodyPr/>
        <a:lstStyle/>
        <a:p>
          <a:endParaRPr lang="en-US"/>
        </a:p>
      </dgm:t>
    </dgm:pt>
    <dgm:pt modelId="{B7E8B1E7-A449-4D44-B54F-6CB27265552D}" type="sibTrans" cxnId="{8CE5FD0D-F52D-425F-AA16-8E0ADAADB5B1}">
      <dgm:prSet/>
      <dgm:spPr/>
      <dgm:t>
        <a:bodyPr/>
        <a:lstStyle/>
        <a:p>
          <a:endParaRPr lang="en-US"/>
        </a:p>
      </dgm:t>
    </dgm:pt>
    <dgm:pt modelId="{F751F715-1CA8-4F0E-94E3-696996427C78}">
      <dgm:prSet/>
      <dgm:spPr/>
      <dgm:t>
        <a:bodyPr/>
        <a:lstStyle/>
        <a:p>
          <a:r>
            <a:rPr lang="tr-TR"/>
            <a:t>Kriz, karar veren kişilerde gerilim yaratır. </a:t>
          </a:r>
          <a:endParaRPr lang="en-US"/>
        </a:p>
      </dgm:t>
    </dgm:pt>
    <dgm:pt modelId="{A73BE907-06B9-486C-A3CE-87809E0958A9}" type="parTrans" cxnId="{4E06F923-25BB-4828-AD67-0E75ECE38AF0}">
      <dgm:prSet/>
      <dgm:spPr/>
      <dgm:t>
        <a:bodyPr/>
        <a:lstStyle/>
        <a:p>
          <a:endParaRPr lang="en-US"/>
        </a:p>
      </dgm:t>
    </dgm:pt>
    <dgm:pt modelId="{34A3AC99-06BE-4FE7-ADAD-9DA56D754905}" type="sibTrans" cxnId="{4E06F923-25BB-4828-AD67-0E75ECE38AF0}">
      <dgm:prSet/>
      <dgm:spPr/>
      <dgm:t>
        <a:bodyPr/>
        <a:lstStyle/>
        <a:p>
          <a:endParaRPr lang="en-US"/>
        </a:p>
      </dgm:t>
    </dgm:pt>
    <dgm:pt modelId="{31190C29-FA8E-470B-A737-962D4BB72987}" type="pres">
      <dgm:prSet presAssocID="{C553AE2D-D91B-4089-BC9E-3B112C94BC42}" presName="root" presStyleCnt="0">
        <dgm:presLayoutVars>
          <dgm:dir/>
          <dgm:resizeHandles val="exact"/>
        </dgm:presLayoutVars>
      </dgm:prSet>
      <dgm:spPr/>
    </dgm:pt>
    <dgm:pt modelId="{021785C4-B3AA-49E1-A691-5197337414A7}" type="pres">
      <dgm:prSet presAssocID="{397BDAC8-1197-449F-AB99-75813BBC6FC6}" presName="compNode" presStyleCnt="0"/>
      <dgm:spPr/>
    </dgm:pt>
    <dgm:pt modelId="{164500FA-351F-405D-B356-D80B46256A4E}" type="pres">
      <dgm:prSet presAssocID="{397BDAC8-1197-449F-AB99-75813BBC6FC6}" presName="bgRect" presStyleLbl="bgShp" presStyleIdx="0" presStyleCnt="7"/>
      <dgm:spPr/>
    </dgm:pt>
    <dgm:pt modelId="{C4229FF8-7914-4F3B-A6D1-92F3E1DAA457}" type="pres">
      <dgm:prSet presAssocID="{397BDAC8-1197-449F-AB99-75813BBC6FC6}"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yarı"/>
        </a:ext>
      </dgm:extLst>
    </dgm:pt>
    <dgm:pt modelId="{70A9FF03-B2D1-4052-BA86-6475545701E3}" type="pres">
      <dgm:prSet presAssocID="{397BDAC8-1197-449F-AB99-75813BBC6FC6}" presName="spaceRect" presStyleCnt="0"/>
      <dgm:spPr/>
    </dgm:pt>
    <dgm:pt modelId="{BBCB87BF-88E7-4E89-8AA8-7670DAC30E72}" type="pres">
      <dgm:prSet presAssocID="{397BDAC8-1197-449F-AB99-75813BBC6FC6}" presName="parTx" presStyleLbl="revTx" presStyleIdx="0" presStyleCnt="7">
        <dgm:presLayoutVars>
          <dgm:chMax val="0"/>
          <dgm:chPref val="0"/>
        </dgm:presLayoutVars>
      </dgm:prSet>
      <dgm:spPr/>
    </dgm:pt>
    <dgm:pt modelId="{B9914495-0B01-4E4C-98A2-089745540136}" type="pres">
      <dgm:prSet presAssocID="{D4E1DBCE-A352-4AF2-976E-2AC7F4EA4D81}" presName="sibTrans" presStyleCnt="0"/>
      <dgm:spPr/>
    </dgm:pt>
    <dgm:pt modelId="{F870FFA2-08B1-4FAC-BED0-5F9CD82B512D}" type="pres">
      <dgm:prSet presAssocID="{D913CB19-2CFA-49FE-9277-ED69B3879AE1}" presName="compNode" presStyleCnt="0"/>
      <dgm:spPr/>
    </dgm:pt>
    <dgm:pt modelId="{B593E230-BD16-4B6C-8286-46D7116B7CD9}" type="pres">
      <dgm:prSet presAssocID="{D913CB19-2CFA-49FE-9277-ED69B3879AE1}" presName="bgRect" presStyleLbl="bgShp" presStyleIdx="1" presStyleCnt="7"/>
      <dgm:spPr/>
    </dgm:pt>
    <dgm:pt modelId="{470984AA-98BF-455A-B1C2-0BD3C67F6D13}" type="pres">
      <dgm:prSet presAssocID="{D913CB19-2CFA-49FE-9277-ED69B3879AE1}"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Yıldırım"/>
        </a:ext>
      </dgm:extLst>
    </dgm:pt>
    <dgm:pt modelId="{728807E4-4809-4916-AC54-25328605DB0C}" type="pres">
      <dgm:prSet presAssocID="{D913CB19-2CFA-49FE-9277-ED69B3879AE1}" presName="spaceRect" presStyleCnt="0"/>
      <dgm:spPr/>
    </dgm:pt>
    <dgm:pt modelId="{25BF9E78-4127-435A-9CDC-EFD8FE6537D8}" type="pres">
      <dgm:prSet presAssocID="{D913CB19-2CFA-49FE-9277-ED69B3879AE1}" presName="parTx" presStyleLbl="revTx" presStyleIdx="1" presStyleCnt="7">
        <dgm:presLayoutVars>
          <dgm:chMax val="0"/>
          <dgm:chPref val="0"/>
        </dgm:presLayoutVars>
      </dgm:prSet>
      <dgm:spPr/>
    </dgm:pt>
    <dgm:pt modelId="{E3A3AB7E-D0BA-4E7E-BCB9-465819183891}" type="pres">
      <dgm:prSet presAssocID="{080EEA36-02D9-4043-ABBA-32AD02C66D97}" presName="sibTrans" presStyleCnt="0"/>
      <dgm:spPr/>
    </dgm:pt>
    <dgm:pt modelId="{BA308D04-45F4-41D3-97BB-42AEC4B67DD5}" type="pres">
      <dgm:prSet presAssocID="{C60826D2-F6B9-4A11-9F69-CAF882DE2A84}" presName="compNode" presStyleCnt="0"/>
      <dgm:spPr/>
    </dgm:pt>
    <dgm:pt modelId="{E8C36AB9-1385-4938-B90D-912AF836C7D5}" type="pres">
      <dgm:prSet presAssocID="{C60826D2-F6B9-4A11-9F69-CAF882DE2A84}" presName="bgRect" presStyleLbl="bgShp" presStyleIdx="2" presStyleCnt="7"/>
      <dgm:spPr/>
    </dgm:pt>
    <dgm:pt modelId="{3EC353BD-6BB0-4126-B403-3135F12D0E52}" type="pres">
      <dgm:prSet presAssocID="{C60826D2-F6B9-4A11-9F69-CAF882DE2A84}"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Graph with Downward Trend"/>
        </a:ext>
      </dgm:extLst>
    </dgm:pt>
    <dgm:pt modelId="{8AC17D15-1043-49C4-8C70-6946227880FB}" type="pres">
      <dgm:prSet presAssocID="{C60826D2-F6B9-4A11-9F69-CAF882DE2A84}" presName="spaceRect" presStyleCnt="0"/>
      <dgm:spPr/>
    </dgm:pt>
    <dgm:pt modelId="{2082B5E3-5229-4594-996F-6CDA42EB7404}" type="pres">
      <dgm:prSet presAssocID="{C60826D2-F6B9-4A11-9F69-CAF882DE2A84}" presName="parTx" presStyleLbl="revTx" presStyleIdx="2" presStyleCnt="7">
        <dgm:presLayoutVars>
          <dgm:chMax val="0"/>
          <dgm:chPref val="0"/>
        </dgm:presLayoutVars>
      </dgm:prSet>
      <dgm:spPr/>
    </dgm:pt>
    <dgm:pt modelId="{410C9D08-786B-40EB-889A-4D43637E1017}" type="pres">
      <dgm:prSet presAssocID="{71529C12-5E8A-4960-B402-467B11FED018}" presName="sibTrans" presStyleCnt="0"/>
      <dgm:spPr/>
    </dgm:pt>
    <dgm:pt modelId="{7154DC0F-77F5-4C95-8BA7-537F85CB7467}" type="pres">
      <dgm:prSet presAssocID="{56B3DD68-41A0-4AC8-9BEB-4FD7CF09C512}" presName="compNode" presStyleCnt="0"/>
      <dgm:spPr/>
    </dgm:pt>
    <dgm:pt modelId="{DAEBA06E-3BCF-4062-81CE-28EA93AE9E0E}" type="pres">
      <dgm:prSet presAssocID="{56B3DD68-41A0-4AC8-9BEB-4FD7CF09C512}" presName="bgRect" presStyleLbl="bgShp" presStyleIdx="3" presStyleCnt="7"/>
      <dgm:spPr/>
    </dgm:pt>
    <dgm:pt modelId="{9D1E7192-F93A-4916-B149-BCAFF11C8DB0}" type="pres">
      <dgm:prSet presAssocID="{56B3DD68-41A0-4AC8-9BEB-4FD7CF09C512}"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atlama"/>
        </a:ext>
      </dgm:extLst>
    </dgm:pt>
    <dgm:pt modelId="{9F5B9F18-3193-4C3D-960A-B5866662D38D}" type="pres">
      <dgm:prSet presAssocID="{56B3DD68-41A0-4AC8-9BEB-4FD7CF09C512}" presName="spaceRect" presStyleCnt="0"/>
      <dgm:spPr/>
    </dgm:pt>
    <dgm:pt modelId="{5F0ADCF8-9772-4074-9308-613DD568EAA3}" type="pres">
      <dgm:prSet presAssocID="{56B3DD68-41A0-4AC8-9BEB-4FD7CF09C512}" presName="parTx" presStyleLbl="revTx" presStyleIdx="3" presStyleCnt="7">
        <dgm:presLayoutVars>
          <dgm:chMax val="0"/>
          <dgm:chPref val="0"/>
        </dgm:presLayoutVars>
      </dgm:prSet>
      <dgm:spPr/>
    </dgm:pt>
    <dgm:pt modelId="{763E7611-D68B-40E0-9E1C-4C35EE0FC5B2}" type="pres">
      <dgm:prSet presAssocID="{9B65200A-4842-4756-80DE-75EEF92CFE92}" presName="sibTrans" presStyleCnt="0"/>
      <dgm:spPr/>
    </dgm:pt>
    <dgm:pt modelId="{BE966B2F-7C96-4C21-9C7B-F82A335D13CC}" type="pres">
      <dgm:prSet presAssocID="{861C750E-6DF6-4AE0-BAAA-D5390F9441A5}" presName="compNode" presStyleCnt="0"/>
      <dgm:spPr/>
    </dgm:pt>
    <dgm:pt modelId="{D029653E-6FC6-4948-870C-30376D797599}" type="pres">
      <dgm:prSet presAssocID="{861C750E-6DF6-4AE0-BAAA-D5390F9441A5}" presName="bgRect" presStyleLbl="bgShp" presStyleIdx="4" presStyleCnt="7"/>
      <dgm:spPr/>
    </dgm:pt>
    <dgm:pt modelId="{921DCD7D-6821-4A5B-95A6-99AE24B8C85C}" type="pres">
      <dgm:prSet presAssocID="{861C750E-6DF6-4AE0-BAAA-D5390F9441A5}"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Head with Gears"/>
        </a:ext>
      </dgm:extLst>
    </dgm:pt>
    <dgm:pt modelId="{B4896106-BB4B-4486-8637-1CEFB4A6B092}" type="pres">
      <dgm:prSet presAssocID="{861C750E-6DF6-4AE0-BAAA-D5390F9441A5}" presName="spaceRect" presStyleCnt="0"/>
      <dgm:spPr/>
    </dgm:pt>
    <dgm:pt modelId="{60064A1C-46B0-4A54-9477-6D2025625C70}" type="pres">
      <dgm:prSet presAssocID="{861C750E-6DF6-4AE0-BAAA-D5390F9441A5}" presName="parTx" presStyleLbl="revTx" presStyleIdx="4" presStyleCnt="7">
        <dgm:presLayoutVars>
          <dgm:chMax val="0"/>
          <dgm:chPref val="0"/>
        </dgm:presLayoutVars>
      </dgm:prSet>
      <dgm:spPr/>
    </dgm:pt>
    <dgm:pt modelId="{58228E8E-5B18-4610-B1E7-68F75F612F49}" type="pres">
      <dgm:prSet presAssocID="{9499A1B9-B7CE-42A5-BC79-AB1DC6696AFA}" presName="sibTrans" presStyleCnt="0"/>
      <dgm:spPr/>
    </dgm:pt>
    <dgm:pt modelId="{B7389A13-BA38-49E5-B888-AC4920D7F307}" type="pres">
      <dgm:prSet presAssocID="{D4F1363D-D5C1-43FE-B7DE-BBFECA426E51}" presName="compNode" presStyleCnt="0"/>
      <dgm:spPr/>
    </dgm:pt>
    <dgm:pt modelId="{36DB88D3-C51C-447C-B5B3-3C2B227722E1}" type="pres">
      <dgm:prSet presAssocID="{D4F1363D-D5C1-43FE-B7DE-BBFECA426E51}" presName="bgRect" presStyleLbl="bgShp" presStyleIdx="5" presStyleCnt="7"/>
      <dgm:spPr/>
    </dgm:pt>
    <dgm:pt modelId="{18778EE3-B6FA-4951-942C-0790A259C39A}" type="pres">
      <dgm:prSet presAssocID="{D4F1363D-D5C1-43FE-B7DE-BBFECA426E51}"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Kaygan"/>
        </a:ext>
      </dgm:extLst>
    </dgm:pt>
    <dgm:pt modelId="{0A0C7C72-F9B0-4725-A8CA-771DCA3E1FC4}" type="pres">
      <dgm:prSet presAssocID="{D4F1363D-D5C1-43FE-B7DE-BBFECA426E51}" presName="spaceRect" presStyleCnt="0"/>
      <dgm:spPr/>
    </dgm:pt>
    <dgm:pt modelId="{57500AB7-7A7A-4716-BFE6-352ECF6C9D3A}" type="pres">
      <dgm:prSet presAssocID="{D4F1363D-D5C1-43FE-B7DE-BBFECA426E51}" presName="parTx" presStyleLbl="revTx" presStyleIdx="5" presStyleCnt="7">
        <dgm:presLayoutVars>
          <dgm:chMax val="0"/>
          <dgm:chPref val="0"/>
        </dgm:presLayoutVars>
      </dgm:prSet>
      <dgm:spPr/>
    </dgm:pt>
    <dgm:pt modelId="{9A86741B-1789-4FCB-9CCA-7B53BF5CA661}" type="pres">
      <dgm:prSet presAssocID="{B7E8B1E7-A449-4D44-B54F-6CB27265552D}" presName="sibTrans" presStyleCnt="0"/>
      <dgm:spPr/>
    </dgm:pt>
    <dgm:pt modelId="{3F473160-E240-4415-A3F3-18A0DE2D38EF}" type="pres">
      <dgm:prSet presAssocID="{F751F715-1CA8-4F0E-94E3-696996427C78}" presName="compNode" presStyleCnt="0"/>
      <dgm:spPr/>
    </dgm:pt>
    <dgm:pt modelId="{C4E89DB9-748F-4826-AA1A-87B4BF5889F8}" type="pres">
      <dgm:prSet presAssocID="{F751F715-1CA8-4F0E-94E3-696996427C78}" presName="bgRect" presStyleLbl="bgShp" presStyleIdx="6" presStyleCnt="7"/>
      <dgm:spPr/>
    </dgm:pt>
    <dgm:pt modelId="{D1D19420-8D2A-440E-ACCA-90040935867F}" type="pres">
      <dgm:prSet presAssocID="{F751F715-1CA8-4F0E-94E3-696996427C78}"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High Voltage"/>
        </a:ext>
      </dgm:extLst>
    </dgm:pt>
    <dgm:pt modelId="{1E787A1F-126B-4F50-A805-11DDC150B011}" type="pres">
      <dgm:prSet presAssocID="{F751F715-1CA8-4F0E-94E3-696996427C78}" presName="spaceRect" presStyleCnt="0"/>
      <dgm:spPr/>
    </dgm:pt>
    <dgm:pt modelId="{89BBC75A-AC1B-4CEE-ADC2-1EC71547BE2D}" type="pres">
      <dgm:prSet presAssocID="{F751F715-1CA8-4F0E-94E3-696996427C78}" presName="parTx" presStyleLbl="revTx" presStyleIdx="6" presStyleCnt="7">
        <dgm:presLayoutVars>
          <dgm:chMax val="0"/>
          <dgm:chPref val="0"/>
        </dgm:presLayoutVars>
      </dgm:prSet>
      <dgm:spPr/>
    </dgm:pt>
  </dgm:ptLst>
  <dgm:cxnLst>
    <dgm:cxn modelId="{7DE2B603-13E2-4D9A-BFF1-92A84F77383C}" type="presOf" srcId="{C60826D2-F6B9-4A11-9F69-CAF882DE2A84}" destId="{2082B5E3-5229-4594-996F-6CDA42EB7404}" srcOrd="0" destOrd="0" presId="urn:microsoft.com/office/officeart/2018/2/layout/IconVerticalSolidList"/>
    <dgm:cxn modelId="{8CE5FD0D-F52D-425F-AA16-8E0ADAADB5B1}" srcId="{C553AE2D-D91B-4089-BC9E-3B112C94BC42}" destId="{D4F1363D-D5C1-43FE-B7DE-BBFECA426E51}" srcOrd="5" destOrd="0" parTransId="{93B59430-0189-472E-9151-EDB4A7ACFEE0}" sibTransId="{B7E8B1E7-A449-4D44-B54F-6CB27265552D}"/>
    <dgm:cxn modelId="{D600B91F-2BB2-4C62-88C2-1EF2104ECB37}" type="presOf" srcId="{F751F715-1CA8-4F0E-94E3-696996427C78}" destId="{89BBC75A-AC1B-4CEE-ADC2-1EC71547BE2D}" srcOrd="0" destOrd="0" presId="urn:microsoft.com/office/officeart/2018/2/layout/IconVerticalSolidList"/>
    <dgm:cxn modelId="{4E06F923-25BB-4828-AD67-0E75ECE38AF0}" srcId="{C553AE2D-D91B-4089-BC9E-3B112C94BC42}" destId="{F751F715-1CA8-4F0E-94E3-696996427C78}" srcOrd="6" destOrd="0" parTransId="{A73BE907-06B9-486C-A3CE-87809E0958A9}" sibTransId="{34A3AC99-06BE-4FE7-ADAD-9DA56D754905}"/>
    <dgm:cxn modelId="{545DF728-4908-400C-B487-81935CE3C2FB}" type="presOf" srcId="{397BDAC8-1197-449F-AB99-75813BBC6FC6}" destId="{BBCB87BF-88E7-4E89-8AA8-7670DAC30E72}" srcOrd="0" destOrd="0" presId="urn:microsoft.com/office/officeart/2018/2/layout/IconVerticalSolidList"/>
    <dgm:cxn modelId="{5010F637-E25B-4C60-89C6-A6CB3FF28976}" type="presOf" srcId="{C553AE2D-D91B-4089-BC9E-3B112C94BC42}" destId="{31190C29-FA8E-470B-A737-962D4BB72987}" srcOrd="0" destOrd="0" presId="urn:microsoft.com/office/officeart/2018/2/layout/IconVerticalSolidList"/>
    <dgm:cxn modelId="{71E60C3A-EAB3-4DE9-AB2E-7E4285915EB2}" srcId="{C553AE2D-D91B-4089-BC9E-3B112C94BC42}" destId="{C60826D2-F6B9-4A11-9F69-CAF882DE2A84}" srcOrd="2" destOrd="0" parTransId="{7CA5D557-E491-46F6-B782-79019D445DDC}" sibTransId="{71529C12-5E8A-4960-B402-467B11FED018}"/>
    <dgm:cxn modelId="{D284CA43-2459-4E8B-AAF8-54B33A7823B6}" type="presOf" srcId="{D913CB19-2CFA-49FE-9277-ED69B3879AE1}" destId="{25BF9E78-4127-435A-9CDC-EFD8FE6537D8}" srcOrd="0" destOrd="0" presId="urn:microsoft.com/office/officeart/2018/2/layout/IconVerticalSolidList"/>
    <dgm:cxn modelId="{3B845149-AE50-4C29-9618-7B7D3DF6F3B8}" type="presOf" srcId="{D4F1363D-D5C1-43FE-B7DE-BBFECA426E51}" destId="{57500AB7-7A7A-4716-BFE6-352ECF6C9D3A}" srcOrd="0" destOrd="0" presId="urn:microsoft.com/office/officeart/2018/2/layout/IconVerticalSolidList"/>
    <dgm:cxn modelId="{EB2CC372-6885-447A-8A71-3FFB6CFA6CD5}" srcId="{C553AE2D-D91B-4089-BC9E-3B112C94BC42}" destId="{D913CB19-2CFA-49FE-9277-ED69B3879AE1}" srcOrd="1" destOrd="0" parTransId="{9D1FDB4A-196B-45AC-8716-E90ED2E8D506}" sibTransId="{080EEA36-02D9-4043-ABBA-32AD02C66D97}"/>
    <dgm:cxn modelId="{33C46577-66CC-4CB9-8140-74B51C6AFC2D}" type="presOf" srcId="{861C750E-6DF6-4AE0-BAAA-D5390F9441A5}" destId="{60064A1C-46B0-4A54-9477-6D2025625C70}" srcOrd="0" destOrd="0" presId="urn:microsoft.com/office/officeart/2018/2/layout/IconVerticalSolidList"/>
    <dgm:cxn modelId="{B07D715A-1A3A-4C47-83FA-FC49119A2771}" srcId="{C553AE2D-D91B-4089-BC9E-3B112C94BC42}" destId="{861C750E-6DF6-4AE0-BAAA-D5390F9441A5}" srcOrd="4" destOrd="0" parTransId="{32446795-4EC9-4DF8-BA32-F85F3783DE0B}" sibTransId="{9499A1B9-B7CE-42A5-BC79-AB1DC6696AFA}"/>
    <dgm:cxn modelId="{65B34C82-9837-42E2-95CD-4915E9EAFA76}" srcId="{C553AE2D-D91B-4089-BC9E-3B112C94BC42}" destId="{397BDAC8-1197-449F-AB99-75813BBC6FC6}" srcOrd="0" destOrd="0" parTransId="{0D976E05-0385-4511-B69F-34C419B1E146}" sibTransId="{D4E1DBCE-A352-4AF2-976E-2AC7F4EA4D81}"/>
    <dgm:cxn modelId="{2BBF278E-588F-49A9-AEB5-9EF8302E12A1}" type="presOf" srcId="{56B3DD68-41A0-4AC8-9BEB-4FD7CF09C512}" destId="{5F0ADCF8-9772-4074-9308-613DD568EAA3}" srcOrd="0" destOrd="0" presId="urn:microsoft.com/office/officeart/2018/2/layout/IconVerticalSolidList"/>
    <dgm:cxn modelId="{E4E21DC3-6CA4-42AC-A75D-CB6ADB8CD99F}" srcId="{C553AE2D-D91B-4089-BC9E-3B112C94BC42}" destId="{56B3DD68-41A0-4AC8-9BEB-4FD7CF09C512}" srcOrd="3" destOrd="0" parTransId="{A2CE2D57-EFD6-49D3-9F4A-820910C02B86}" sibTransId="{9B65200A-4842-4756-80DE-75EEF92CFE92}"/>
    <dgm:cxn modelId="{DFFA6F20-CF87-40FB-A2FE-7DC5111A7316}" type="presParOf" srcId="{31190C29-FA8E-470B-A737-962D4BB72987}" destId="{021785C4-B3AA-49E1-A691-5197337414A7}" srcOrd="0" destOrd="0" presId="urn:microsoft.com/office/officeart/2018/2/layout/IconVerticalSolidList"/>
    <dgm:cxn modelId="{A1154E8E-583E-4FEF-AC60-B7E7BC26EFAB}" type="presParOf" srcId="{021785C4-B3AA-49E1-A691-5197337414A7}" destId="{164500FA-351F-405D-B356-D80B46256A4E}" srcOrd="0" destOrd="0" presId="urn:microsoft.com/office/officeart/2018/2/layout/IconVerticalSolidList"/>
    <dgm:cxn modelId="{721AF453-54B9-44AD-A2E5-D07B99A6753B}" type="presParOf" srcId="{021785C4-B3AA-49E1-A691-5197337414A7}" destId="{C4229FF8-7914-4F3B-A6D1-92F3E1DAA457}" srcOrd="1" destOrd="0" presId="urn:microsoft.com/office/officeart/2018/2/layout/IconVerticalSolidList"/>
    <dgm:cxn modelId="{5C5F3F36-779C-47E1-B2AE-93FA75D46DCD}" type="presParOf" srcId="{021785C4-B3AA-49E1-A691-5197337414A7}" destId="{70A9FF03-B2D1-4052-BA86-6475545701E3}" srcOrd="2" destOrd="0" presId="urn:microsoft.com/office/officeart/2018/2/layout/IconVerticalSolidList"/>
    <dgm:cxn modelId="{64B2AED1-F101-4AFF-99DF-F53B83F10E5F}" type="presParOf" srcId="{021785C4-B3AA-49E1-A691-5197337414A7}" destId="{BBCB87BF-88E7-4E89-8AA8-7670DAC30E72}" srcOrd="3" destOrd="0" presId="urn:microsoft.com/office/officeart/2018/2/layout/IconVerticalSolidList"/>
    <dgm:cxn modelId="{BC11AD6D-6A6F-44F7-BC2A-E6D39F8111FE}" type="presParOf" srcId="{31190C29-FA8E-470B-A737-962D4BB72987}" destId="{B9914495-0B01-4E4C-98A2-089745540136}" srcOrd="1" destOrd="0" presId="urn:microsoft.com/office/officeart/2018/2/layout/IconVerticalSolidList"/>
    <dgm:cxn modelId="{7E5FB23D-41C4-4315-84D6-8D46EC3B461C}" type="presParOf" srcId="{31190C29-FA8E-470B-A737-962D4BB72987}" destId="{F870FFA2-08B1-4FAC-BED0-5F9CD82B512D}" srcOrd="2" destOrd="0" presId="urn:microsoft.com/office/officeart/2018/2/layout/IconVerticalSolidList"/>
    <dgm:cxn modelId="{8CE0F8A7-FC93-4396-8ABA-7EB40444B1BF}" type="presParOf" srcId="{F870FFA2-08B1-4FAC-BED0-5F9CD82B512D}" destId="{B593E230-BD16-4B6C-8286-46D7116B7CD9}" srcOrd="0" destOrd="0" presId="urn:microsoft.com/office/officeart/2018/2/layout/IconVerticalSolidList"/>
    <dgm:cxn modelId="{A62C523A-98C0-428D-86FB-309D683660E1}" type="presParOf" srcId="{F870FFA2-08B1-4FAC-BED0-5F9CD82B512D}" destId="{470984AA-98BF-455A-B1C2-0BD3C67F6D13}" srcOrd="1" destOrd="0" presId="urn:microsoft.com/office/officeart/2018/2/layout/IconVerticalSolidList"/>
    <dgm:cxn modelId="{3D6B3206-2DF5-4E8C-AE5F-E58CAA26B912}" type="presParOf" srcId="{F870FFA2-08B1-4FAC-BED0-5F9CD82B512D}" destId="{728807E4-4809-4916-AC54-25328605DB0C}" srcOrd="2" destOrd="0" presId="urn:microsoft.com/office/officeart/2018/2/layout/IconVerticalSolidList"/>
    <dgm:cxn modelId="{809023BB-EDCB-4181-B8D8-C3BED811E553}" type="presParOf" srcId="{F870FFA2-08B1-4FAC-BED0-5F9CD82B512D}" destId="{25BF9E78-4127-435A-9CDC-EFD8FE6537D8}" srcOrd="3" destOrd="0" presId="urn:microsoft.com/office/officeart/2018/2/layout/IconVerticalSolidList"/>
    <dgm:cxn modelId="{7CD5D4D0-AFEC-4EDD-9ADB-31BC3F3A86B0}" type="presParOf" srcId="{31190C29-FA8E-470B-A737-962D4BB72987}" destId="{E3A3AB7E-D0BA-4E7E-BCB9-465819183891}" srcOrd="3" destOrd="0" presId="urn:microsoft.com/office/officeart/2018/2/layout/IconVerticalSolidList"/>
    <dgm:cxn modelId="{C9D92FDD-86DB-4594-88EB-C541460D4D96}" type="presParOf" srcId="{31190C29-FA8E-470B-A737-962D4BB72987}" destId="{BA308D04-45F4-41D3-97BB-42AEC4B67DD5}" srcOrd="4" destOrd="0" presId="urn:microsoft.com/office/officeart/2018/2/layout/IconVerticalSolidList"/>
    <dgm:cxn modelId="{26F0B687-764C-4E5B-9DD8-3151D538C4A6}" type="presParOf" srcId="{BA308D04-45F4-41D3-97BB-42AEC4B67DD5}" destId="{E8C36AB9-1385-4938-B90D-912AF836C7D5}" srcOrd="0" destOrd="0" presId="urn:microsoft.com/office/officeart/2018/2/layout/IconVerticalSolidList"/>
    <dgm:cxn modelId="{C3F95294-AD7A-41E4-B087-85451661FA5D}" type="presParOf" srcId="{BA308D04-45F4-41D3-97BB-42AEC4B67DD5}" destId="{3EC353BD-6BB0-4126-B403-3135F12D0E52}" srcOrd="1" destOrd="0" presId="urn:microsoft.com/office/officeart/2018/2/layout/IconVerticalSolidList"/>
    <dgm:cxn modelId="{FB508459-9F8F-4EBE-9980-9733A2BAAE06}" type="presParOf" srcId="{BA308D04-45F4-41D3-97BB-42AEC4B67DD5}" destId="{8AC17D15-1043-49C4-8C70-6946227880FB}" srcOrd="2" destOrd="0" presId="urn:microsoft.com/office/officeart/2018/2/layout/IconVerticalSolidList"/>
    <dgm:cxn modelId="{FE0A880D-F658-49C1-A646-4E7EA22DED5D}" type="presParOf" srcId="{BA308D04-45F4-41D3-97BB-42AEC4B67DD5}" destId="{2082B5E3-5229-4594-996F-6CDA42EB7404}" srcOrd="3" destOrd="0" presId="urn:microsoft.com/office/officeart/2018/2/layout/IconVerticalSolidList"/>
    <dgm:cxn modelId="{F2783D49-D587-4B21-B2F8-6D1E35AF9843}" type="presParOf" srcId="{31190C29-FA8E-470B-A737-962D4BB72987}" destId="{410C9D08-786B-40EB-889A-4D43637E1017}" srcOrd="5" destOrd="0" presId="urn:microsoft.com/office/officeart/2018/2/layout/IconVerticalSolidList"/>
    <dgm:cxn modelId="{7A4DD5DC-AF5C-4CCB-A151-5319180A2018}" type="presParOf" srcId="{31190C29-FA8E-470B-A737-962D4BB72987}" destId="{7154DC0F-77F5-4C95-8BA7-537F85CB7467}" srcOrd="6" destOrd="0" presId="urn:microsoft.com/office/officeart/2018/2/layout/IconVerticalSolidList"/>
    <dgm:cxn modelId="{AF7AD623-17EB-4A22-86E2-65959D589088}" type="presParOf" srcId="{7154DC0F-77F5-4C95-8BA7-537F85CB7467}" destId="{DAEBA06E-3BCF-4062-81CE-28EA93AE9E0E}" srcOrd="0" destOrd="0" presId="urn:microsoft.com/office/officeart/2018/2/layout/IconVerticalSolidList"/>
    <dgm:cxn modelId="{8E9B7414-E2D8-40B6-84B2-10AE04E90EE3}" type="presParOf" srcId="{7154DC0F-77F5-4C95-8BA7-537F85CB7467}" destId="{9D1E7192-F93A-4916-B149-BCAFF11C8DB0}" srcOrd="1" destOrd="0" presId="urn:microsoft.com/office/officeart/2018/2/layout/IconVerticalSolidList"/>
    <dgm:cxn modelId="{FB6538BC-66EF-4F54-A271-6F6B7D74E621}" type="presParOf" srcId="{7154DC0F-77F5-4C95-8BA7-537F85CB7467}" destId="{9F5B9F18-3193-4C3D-960A-B5866662D38D}" srcOrd="2" destOrd="0" presId="urn:microsoft.com/office/officeart/2018/2/layout/IconVerticalSolidList"/>
    <dgm:cxn modelId="{C88CDFEC-F223-4487-A686-38F5DA5DDA71}" type="presParOf" srcId="{7154DC0F-77F5-4C95-8BA7-537F85CB7467}" destId="{5F0ADCF8-9772-4074-9308-613DD568EAA3}" srcOrd="3" destOrd="0" presId="urn:microsoft.com/office/officeart/2018/2/layout/IconVerticalSolidList"/>
    <dgm:cxn modelId="{3687A854-4283-4E60-910A-D3DC5DD2141F}" type="presParOf" srcId="{31190C29-FA8E-470B-A737-962D4BB72987}" destId="{763E7611-D68B-40E0-9E1C-4C35EE0FC5B2}" srcOrd="7" destOrd="0" presId="urn:microsoft.com/office/officeart/2018/2/layout/IconVerticalSolidList"/>
    <dgm:cxn modelId="{892F7E4F-B3CA-4C6E-AD38-6D3AFDA894E5}" type="presParOf" srcId="{31190C29-FA8E-470B-A737-962D4BB72987}" destId="{BE966B2F-7C96-4C21-9C7B-F82A335D13CC}" srcOrd="8" destOrd="0" presId="urn:microsoft.com/office/officeart/2018/2/layout/IconVerticalSolidList"/>
    <dgm:cxn modelId="{06064226-A431-4C7A-B042-D85FE840F58E}" type="presParOf" srcId="{BE966B2F-7C96-4C21-9C7B-F82A335D13CC}" destId="{D029653E-6FC6-4948-870C-30376D797599}" srcOrd="0" destOrd="0" presId="urn:microsoft.com/office/officeart/2018/2/layout/IconVerticalSolidList"/>
    <dgm:cxn modelId="{1C0486AF-D83A-4044-80F9-C6FAB18D9DAC}" type="presParOf" srcId="{BE966B2F-7C96-4C21-9C7B-F82A335D13CC}" destId="{921DCD7D-6821-4A5B-95A6-99AE24B8C85C}" srcOrd="1" destOrd="0" presId="urn:microsoft.com/office/officeart/2018/2/layout/IconVerticalSolidList"/>
    <dgm:cxn modelId="{28A29F2D-2A4D-438E-873F-61348B375B4D}" type="presParOf" srcId="{BE966B2F-7C96-4C21-9C7B-F82A335D13CC}" destId="{B4896106-BB4B-4486-8637-1CEFB4A6B092}" srcOrd="2" destOrd="0" presId="urn:microsoft.com/office/officeart/2018/2/layout/IconVerticalSolidList"/>
    <dgm:cxn modelId="{5ED82C10-864E-4268-877E-2C356C2EFBA6}" type="presParOf" srcId="{BE966B2F-7C96-4C21-9C7B-F82A335D13CC}" destId="{60064A1C-46B0-4A54-9477-6D2025625C70}" srcOrd="3" destOrd="0" presId="urn:microsoft.com/office/officeart/2018/2/layout/IconVerticalSolidList"/>
    <dgm:cxn modelId="{567E381F-7236-4C7E-9221-D97E5AA69D1B}" type="presParOf" srcId="{31190C29-FA8E-470B-A737-962D4BB72987}" destId="{58228E8E-5B18-4610-B1E7-68F75F612F49}" srcOrd="9" destOrd="0" presId="urn:microsoft.com/office/officeart/2018/2/layout/IconVerticalSolidList"/>
    <dgm:cxn modelId="{65031AC2-A178-48EA-B053-7DA50D9E9655}" type="presParOf" srcId="{31190C29-FA8E-470B-A737-962D4BB72987}" destId="{B7389A13-BA38-49E5-B888-AC4920D7F307}" srcOrd="10" destOrd="0" presId="urn:microsoft.com/office/officeart/2018/2/layout/IconVerticalSolidList"/>
    <dgm:cxn modelId="{8CE44D77-6364-4093-8602-32106C751DC1}" type="presParOf" srcId="{B7389A13-BA38-49E5-B888-AC4920D7F307}" destId="{36DB88D3-C51C-447C-B5B3-3C2B227722E1}" srcOrd="0" destOrd="0" presId="urn:microsoft.com/office/officeart/2018/2/layout/IconVerticalSolidList"/>
    <dgm:cxn modelId="{60EF0C46-B348-4914-A1F4-A67FE8ABD78E}" type="presParOf" srcId="{B7389A13-BA38-49E5-B888-AC4920D7F307}" destId="{18778EE3-B6FA-4951-942C-0790A259C39A}" srcOrd="1" destOrd="0" presId="urn:microsoft.com/office/officeart/2018/2/layout/IconVerticalSolidList"/>
    <dgm:cxn modelId="{13BA2145-2BA4-43DF-B11C-7A8042064228}" type="presParOf" srcId="{B7389A13-BA38-49E5-B888-AC4920D7F307}" destId="{0A0C7C72-F9B0-4725-A8CA-771DCA3E1FC4}" srcOrd="2" destOrd="0" presId="urn:microsoft.com/office/officeart/2018/2/layout/IconVerticalSolidList"/>
    <dgm:cxn modelId="{92F9F2F9-D3B6-4A2E-AEB3-284398722429}" type="presParOf" srcId="{B7389A13-BA38-49E5-B888-AC4920D7F307}" destId="{57500AB7-7A7A-4716-BFE6-352ECF6C9D3A}" srcOrd="3" destOrd="0" presId="urn:microsoft.com/office/officeart/2018/2/layout/IconVerticalSolidList"/>
    <dgm:cxn modelId="{AA3ADB15-9782-4E41-9B5F-E036B5026D15}" type="presParOf" srcId="{31190C29-FA8E-470B-A737-962D4BB72987}" destId="{9A86741B-1789-4FCB-9CCA-7B53BF5CA661}" srcOrd="11" destOrd="0" presId="urn:microsoft.com/office/officeart/2018/2/layout/IconVerticalSolidList"/>
    <dgm:cxn modelId="{53B00490-6FF5-4992-8061-CDC47EFF8D44}" type="presParOf" srcId="{31190C29-FA8E-470B-A737-962D4BB72987}" destId="{3F473160-E240-4415-A3F3-18A0DE2D38EF}" srcOrd="12" destOrd="0" presId="urn:microsoft.com/office/officeart/2018/2/layout/IconVerticalSolidList"/>
    <dgm:cxn modelId="{265C6F27-FEFC-4DAD-AA2D-2233BD3C9E0F}" type="presParOf" srcId="{3F473160-E240-4415-A3F3-18A0DE2D38EF}" destId="{C4E89DB9-748F-4826-AA1A-87B4BF5889F8}" srcOrd="0" destOrd="0" presId="urn:microsoft.com/office/officeart/2018/2/layout/IconVerticalSolidList"/>
    <dgm:cxn modelId="{33C4BECB-3483-4A72-89FD-6A01FC1A8C65}" type="presParOf" srcId="{3F473160-E240-4415-A3F3-18A0DE2D38EF}" destId="{D1D19420-8D2A-440E-ACCA-90040935867F}" srcOrd="1" destOrd="0" presId="urn:microsoft.com/office/officeart/2018/2/layout/IconVerticalSolidList"/>
    <dgm:cxn modelId="{E1B2C523-FEA4-44AE-8BFB-5A6DBAC3AE68}" type="presParOf" srcId="{3F473160-E240-4415-A3F3-18A0DE2D38EF}" destId="{1E787A1F-126B-4F50-A805-11DDC150B011}" srcOrd="2" destOrd="0" presId="urn:microsoft.com/office/officeart/2018/2/layout/IconVerticalSolidList"/>
    <dgm:cxn modelId="{137F300F-22A1-4C1A-9BE3-3630F3FAEC2A}" type="presParOf" srcId="{3F473160-E240-4415-A3F3-18A0DE2D38EF}" destId="{89BBC75A-AC1B-4CEE-ADC2-1EC71547BE2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BDDADF4-204E-4581-8937-26FB69559D6D}"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30C77A46-9EC8-47AD-8A9C-B9D3D0FDBBC2}">
      <dgm:prSet/>
      <dgm:spPr/>
      <dgm:t>
        <a:bodyPr/>
        <a:lstStyle/>
        <a:p>
          <a:r>
            <a:rPr lang="tr-TR"/>
            <a:t>Bazı örgütler, sürekli kriz tehlikesi içinde yaşarlarken, bazı örgütler ise krize daha bir hazırdır. </a:t>
          </a:r>
          <a:endParaRPr lang="en-US"/>
        </a:p>
      </dgm:t>
    </dgm:pt>
    <dgm:pt modelId="{C10EEF32-19F9-49FD-8C01-9C81362BC76F}" type="parTrans" cxnId="{74641EBE-D862-45FE-B26F-1E3384B0AD86}">
      <dgm:prSet/>
      <dgm:spPr/>
      <dgm:t>
        <a:bodyPr/>
        <a:lstStyle/>
        <a:p>
          <a:endParaRPr lang="en-US"/>
        </a:p>
      </dgm:t>
    </dgm:pt>
    <dgm:pt modelId="{D6C78CCF-8C2E-43AD-8398-851C85962A9B}" type="sibTrans" cxnId="{74641EBE-D862-45FE-B26F-1E3384B0AD86}">
      <dgm:prSet/>
      <dgm:spPr/>
      <dgm:t>
        <a:bodyPr/>
        <a:lstStyle/>
        <a:p>
          <a:endParaRPr lang="en-US"/>
        </a:p>
      </dgm:t>
    </dgm:pt>
    <dgm:pt modelId="{0D683B73-17C6-4102-A5B2-EF9304A8042A}">
      <dgm:prSet/>
      <dgm:spPr/>
      <dgm:t>
        <a:bodyPr/>
        <a:lstStyle/>
        <a:p>
          <a:r>
            <a:rPr lang="tr-TR"/>
            <a:t>Krize eğilimli örgütlerin, krizle etkili şekilde başa çıkabilen ve krize daha hazır örgütlerden ayrıldıkları bazı önemli noktalar vardır. </a:t>
          </a:r>
          <a:endParaRPr lang="en-US"/>
        </a:p>
      </dgm:t>
    </dgm:pt>
    <dgm:pt modelId="{B93E3213-E2E9-4BB4-BC41-0BD3D64A24D6}" type="parTrans" cxnId="{193FF4E0-C61A-4C65-8649-6468E1F2229B}">
      <dgm:prSet/>
      <dgm:spPr/>
      <dgm:t>
        <a:bodyPr/>
        <a:lstStyle/>
        <a:p>
          <a:endParaRPr lang="en-US"/>
        </a:p>
      </dgm:t>
    </dgm:pt>
    <dgm:pt modelId="{27F38327-FE61-4823-9235-A3C86A318E54}" type="sibTrans" cxnId="{193FF4E0-C61A-4C65-8649-6468E1F2229B}">
      <dgm:prSet/>
      <dgm:spPr/>
      <dgm:t>
        <a:bodyPr/>
        <a:lstStyle/>
        <a:p>
          <a:endParaRPr lang="en-US"/>
        </a:p>
      </dgm:t>
    </dgm:pt>
    <dgm:pt modelId="{9A821BA5-A77F-4C23-A146-F1A8CB7B2245}">
      <dgm:prSet/>
      <dgm:spPr/>
      <dgm:t>
        <a:bodyPr/>
        <a:lstStyle/>
        <a:p>
          <a:r>
            <a:rPr lang="tr-TR"/>
            <a:t>Her an kriz yaşama tehlikesi ile baş başa olan kriz eğilimli örgütleri, krize hazır olan örgütlerden ayıran bu noktalar dört başlık altında toplanabilir;</a:t>
          </a:r>
          <a:endParaRPr lang="en-US"/>
        </a:p>
      </dgm:t>
    </dgm:pt>
    <dgm:pt modelId="{A8F10089-92BD-4931-A10A-0F10925FD776}" type="parTrans" cxnId="{DDE4E2AD-1CCD-420C-BDDE-E21155135EB1}">
      <dgm:prSet/>
      <dgm:spPr/>
      <dgm:t>
        <a:bodyPr/>
        <a:lstStyle/>
        <a:p>
          <a:endParaRPr lang="en-US"/>
        </a:p>
      </dgm:t>
    </dgm:pt>
    <dgm:pt modelId="{55BB807C-9B6C-461D-9216-83473E59ABA4}" type="sibTrans" cxnId="{DDE4E2AD-1CCD-420C-BDDE-E21155135EB1}">
      <dgm:prSet/>
      <dgm:spPr/>
      <dgm:t>
        <a:bodyPr/>
        <a:lstStyle/>
        <a:p>
          <a:endParaRPr lang="en-US"/>
        </a:p>
      </dgm:t>
    </dgm:pt>
    <dgm:pt modelId="{76629692-62E4-46C2-884A-1F18C562F4F7}" type="pres">
      <dgm:prSet presAssocID="{FBDDADF4-204E-4581-8937-26FB69559D6D}" presName="linear" presStyleCnt="0">
        <dgm:presLayoutVars>
          <dgm:animLvl val="lvl"/>
          <dgm:resizeHandles val="exact"/>
        </dgm:presLayoutVars>
      </dgm:prSet>
      <dgm:spPr/>
    </dgm:pt>
    <dgm:pt modelId="{B38EC59E-EAB6-489E-AAEF-CD5B5600E57C}" type="pres">
      <dgm:prSet presAssocID="{30C77A46-9EC8-47AD-8A9C-B9D3D0FDBBC2}" presName="parentText" presStyleLbl="node1" presStyleIdx="0" presStyleCnt="3">
        <dgm:presLayoutVars>
          <dgm:chMax val="0"/>
          <dgm:bulletEnabled val="1"/>
        </dgm:presLayoutVars>
      </dgm:prSet>
      <dgm:spPr/>
    </dgm:pt>
    <dgm:pt modelId="{801E3806-F38C-49A2-9BD3-A32300C51B0D}" type="pres">
      <dgm:prSet presAssocID="{D6C78CCF-8C2E-43AD-8398-851C85962A9B}" presName="spacer" presStyleCnt="0"/>
      <dgm:spPr/>
    </dgm:pt>
    <dgm:pt modelId="{55DE8A66-249B-4A44-96D3-6A26274C75FB}" type="pres">
      <dgm:prSet presAssocID="{0D683B73-17C6-4102-A5B2-EF9304A8042A}" presName="parentText" presStyleLbl="node1" presStyleIdx="1" presStyleCnt="3">
        <dgm:presLayoutVars>
          <dgm:chMax val="0"/>
          <dgm:bulletEnabled val="1"/>
        </dgm:presLayoutVars>
      </dgm:prSet>
      <dgm:spPr/>
    </dgm:pt>
    <dgm:pt modelId="{069D2A4C-6C79-411E-A06F-50AB903AD8FB}" type="pres">
      <dgm:prSet presAssocID="{27F38327-FE61-4823-9235-A3C86A318E54}" presName="spacer" presStyleCnt="0"/>
      <dgm:spPr/>
    </dgm:pt>
    <dgm:pt modelId="{80BD2E0A-E1F7-4EC7-B151-328160242363}" type="pres">
      <dgm:prSet presAssocID="{9A821BA5-A77F-4C23-A146-F1A8CB7B2245}" presName="parentText" presStyleLbl="node1" presStyleIdx="2" presStyleCnt="3">
        <dgm:presLayoutVars>
          <dgm:chMax val="0"/>
          <dgm:bulletEnabled val="1"/>
        </dgm:presLayoutVars>
      </dgm:prSet>
      <dgm:spPr/>
    </dgm:pt>
  </dgm:ptLst>
  <dgm:cxnLst>
    <dgm:cxn modelId="{0A0D4E1D-A295-473A-A3CE-66AE74A6DB49}" type="presOf" srcId="{0D683B73-17C6-4102-A5B2-EF9304A8042A}" destId="{55DE8A66-249B-4A44-96D3-6A26274C75FB}" srcOrd="0" destOrd="0" presId="urn:microsoft.com/office/officeart/2005/8/layout/vList2"/>
    <dgm:cxn modelId="{2325D348-19A8-448F-B65C-257DF479086A}" type="presOf" srcId="{30C77A46-9EC8-47AD-8A9C-B9D3D0FDBBC2}" destId="{B38EC59E-EAB6-489E-AAEF-CD5B5600E57C}" srcOrd="0" destOrd="0" presId="urn:microsoft.com/office/officeart/2005/8/layout/vList2"/>
    <dgm:cxn modelId="{DDE4E2AD-1CCD-420C-BDDE-E21155135EB1}" srcId="{FBDDADF4-204E-4581-8937-26FB69559D6D}" destId="{9A821BA5-A77F-4C23-A146-F1A8CB7B2245}" srcOrd="2" destOrd="0" parTransId="{A8F10089-92BD-4931-A10A-0F10925FD776}" sibTransId="{55BB807C-9B6C-461D-9216-83473E59ABA4}"/>
    <dgm:cxn modelId="{74641EBE-D862-45FE-B26F-1E3384B0AD86}" srcId="{FBDDADF4-204E-4581-8937-26FB69559D6D}" destId="{30C77A46-9EC8-47AD-8A9C-B9D3D0FDBBC2}" srcOrd="0" destOrd="0" parTransId="{C10EEF32-19F9-49FD-8C01-9C81362BC76F}" sibTransId="{D6C78CCF-8C2E-43AD-8398-851C85962A9B}"/>
    <dgm:cxn modelId="{78FD60CE-6417-4AA6-BB09-3E1F527991D8}" type="presOf" srcId="{FBDDADF4-204E-4581-8937-26FB69559D6D}" destId="{76629692-62E4-46C2-884A-1F18C562F4F7}" srcOrd="0" destOrd="0" presId="urn:microsoft.com/office/officeart/2005/8/layout/vList2"/>
    <dgm:cxn modelId="{FA1CC0D3-9A0C-4320-B807-2C8BE7BACFAF}" type="presOf" srcId="{9A821BA5-A77F-4C23-A146-F1A8CB7B2245}" destId="{80BD2E0A-E1F7-4EC7-B151-328160242363}" srcOrd="0" destOrd="0" presId="urn:microsoft.com/office/officeart/2005/8/layout/vList2"/>
    <dgm:cxn modelId="{193FF4E0-C61A-4C65-8649-6468E1F2229B}" srcId="{FBDDADF4-204E-4581-8937-26FB69559D6D}" destId="{0D683B73-17C6-4102-A5B2-EF9304A8042A}" srcOrd="1" destOrd="0" parTransId="{B93E3213-E2E9-4BB4-BC41-0BD3D64A24D6}" sibTransId="{27F38327-FE61-4823-9235-A3C86A318E54}"/>
    <dgm:cxn modelId="{4392274D-994F-423C-846F-1CAC738F34C7}" type="presParOf" srcId="{76629692-62E4-46C2-884A-1F18C562F4F7}" destId="{B38EC59E-EAB6-489E-AAEF-CD5B5600E57C}" srcOrd="0" destOrd="0" presId="urn:microsoft.com/office/officeart/2005/8/layout/vList2"/>
    <dgm:cxn modelId="{D1C11427-7671-4B5F-94D1-787530C3247A}" type="presParOf" srcId="{76629692-62E4-46C2-884A-1F18C562F4F7}" destId="{801E3806-F38C-49A2-9BD3-A32300C51B0D}" srcOrd="1" destOrd="0" presId="urn:microsoft.com/office/officeart/2005/8/layout/vList2"/>
    <dgm:cxn modelId="{D2E62555-90C5-46D1-BE81-58C02C5025B7}" type="presParOf" srcId="{76629692-62E4-46C2-884A-1F18C562F4F7}" destId="{55DE8A66-249B-4A44-96D3-6A26274C75FB}" srcOrd="2" destOrd="0" presId="urn:microsoft.com/office/officeart/2005/8/layout/vList2"/>
    <dgm:cxn modelId="{EC7828F1-3457-40ED-8A6E-7203C2F9FA1F}" type="presParOf" srcId="{76629692-62E4-46C2-884A-1F18C562F4F7}" destId="{069D2A4C-6C79-411E-A06F-50AB903AD8FB}" srcOrd="3" destOrd="0" presId="urn:microsoft.com/office/officeart/2005/8/layout/vList2"/>
    <dgm:cxn modelId="{0282AC5A-C7D9-48E3-A78E-7759A6B2A858}" type="presParOf" srcId="{76629692-62E4-46C2-884A-1F18C562F4F7}" destId="{80BD2E0A-E1F7-4EC7-B151-328160242363}"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50233B0-2329-4040-A5D3-30CA80AFDC96}" type="doc">
      <dgm:prSet loTypeId="urn:microsoft.com/office/officeart/2005/8/layout/process4" loCatId="process" qsTypeId="urn:microsoft.com/office/officeart/2005/8/quickstyle/simple1" qsCatId="simple" csTypeId="urn:microsoft.com/office/officeart/2005/8/colors/colorful1" csCatId="colorful"/>
      <dgm:spPr/>
      <dgm:t>
        <a:bodyPr/>
        <a:lstStyle/>
        <a:p>
          <a:endParaRPr lang="en-US"/>
        </a:p>
      </dgm:t>
    </dgm:pt>
    <dgm:pt modelId="{025E3306-7A73-4F3D-A1C5-AB6E7D5BAEBD}">
      <dgm:prSet/>
      <dgm:spPr/>
      <dgm:t>
        <a:bodyPr/>
        <a:lstStyle/>
        <a:p>
          <a:r>
            <a:rPr lang="tr-TR" b="1"/>
            <a:t>Örgütsel stratejiler:</a:t>
          </a:r>
          <a:r>
            <a:rPr lang="tr-TR"/>
            <a:t> Örgütsel stratejiler, krize müdahale etme ve krizle başa çıkma planlarını ve gerekli prosedürleri kapsar. Krize hazır örgütlerin, her zaman etkili bir kriz müdahale ve başa çıkma planları mevcuttur. </a:t>
          </a:r>
          <a:endParaRPr lang="en-US"/>
        </a:p>
      </dgm:t>
    </dgm:pt>
    <dgm:pt modelId="{F6F8B078-06B8-411C-99EB-F29CE11FC1C6}" type="parTrans" cxnId="{F335B95C-901B-4F88-8B49-C31206C8CE58}">
      <dgm:prSet/>
      <dgm:spPr/>
      <dgm:t>
        <a:bodyPr/>
        <a:lstStyle/>
        <a:p>
          <a:endParaRPr lang="en-US"/>
        </a:p>
      </dgm:t>
    </dgm:pt>
    <dgm:pt modelId="{77B50079-629F-457A-94F8-DC170C7A4BD9}" type="sibTrans" cxnId="{F335B95C-901B-4F88-8B49-C31206C8CE58}">
      <dgm:prSet/>
      <dgm:spPr/>
      <dgm:t>
        <a:bodyPr/>
        <a:lstStyle/>
        <a:p>
          <a:endParaRPr lang="en-US"/>
        </a:p>
      </dgm:t>
    </dgm:pt>
    <dgm:pt modelId="{1388E3D7-F814-41EF-B980-3B95A5E94060}">
      <dgm:prSet/>
      <dgm:spPr/>
      <dgm:t>
        <a:bodyPr/>
        <a:lstStyle/>
        <a:p>
          <a:r>
            <a:rPr lang="tr-TR" b="1"/>
            <a:t>Örgütsel yapı:</a:t>
          </a:r>
          <a:r>
            <a:rPr lang="tr-TR"/>
            <a:t> Örgütsel yapı, örgütün krize müdahale etmek ve krizle başa çıkmak için gerekli yapılara sahip olup olmamasıyla ilgilidir. Krize hazır örgütlerin, etkili kriz yönetim alt yapı sistemleri vardır. </a:t>
          </a:r>
          <a:endParaRPr lang="en-US"/>
        </a:p>
      </dgm:t>
    </dgm:pt>
    <dgm:pt modelId="{954545F2-B5D5-4D9D-8623-A23F8C0EDF0E}" type="parTrans" cxnId="{46BF6D37-ACEC-4A9B-A41E-348073984467}">
      <dgm:prSet/>
      <dgm:spPr/>
      <dgm:t>
        <a:bodyPr/>
        <a:lstStyle/>
        <a:p>
          <a:endParaRPr lang="en-US"/>
        </a:p>
      </dgm:t>
    </dgm:pt>
    <dgm:pt modelId="{E8137518-5F4B-4E7C-8ABC-C7E1BB431519}" type="sibTrans" cxnId="{46BF6D37-ACEC-4A9B-A41E-348073984467}">
      <dgm:prSet/>
      <dgm:spPr/>
      <dgm:t>
        <a:bodyPr/>
        <a:lstStyle/>
        <a:p>
          <a:endParaRPr lang="en-US"/>
        </a:p>
      </dgm:t>
    </dgm:pt>
    <dgm:pt modelId="{3C8B2054-342A-4988-B6A7-514DCF9494FB}" type="pres">
      <dgm:prSet presAssocID="{B50233B0-2329-4040-A5D3-30CA80AFDC96}" presName="Name0" presStyleCnt="0">
        <dgm:presLayoutVars>
          <dgm:dir/>
          <dgm:animLvl val="lvl"/>
          <dgm:resizeHandles val="exact"/>
        </dgm:presLayoutVars>
      </dgm:prSet>
      <dgm:spPr/>
    </dgm:pt>
    <dgm:pt modelId="{9A3FF534-A043-44CE-B84C-573A0EF04457}" type="pres">
      <dgm:prSet presAssocID="{1388E3D7-F814-41EF-B980-3B95A5E94060}" presName="boxAndChildren" presStyleCnt="0"/>
      <dgm:spPr/>
    </dgm:pt>
    <dgm:pt modelId="{4DC87AE3-FF03-47E7-9404-5F0A8890CDDA}" type="pres">
      <dgm:prSet presAssocID="{1388E3D7-F814-41EF-B980-3B95A5E94060}" presName="parentTextBox" presStyleLbl="node1" presStyleIdx="0" presStyleCnt="2"/>
      <dgm:spPr/>
    </dgm:pt>
    <dgm:pt modelId="{0718C60B-4388-40C5-8415-B06A5C6F55B9}" type="pres">
      <dgm:prSet presAssocID="{77B50079-629F-457A-94F8-DC170C7A4BD9}" presName="sp" presStyleCnt="0"/>
      <dgm:spPr/>
    </dgm:pt>
    <dgm:pt modelId="{B30484FD-AC5E-44F7-851C-97D4485FDD7E}" type="pres">
      <dgm:prSet presAssocID="{025E3306-7A73-4F3D-A1C5-AB6E7D5BAEBD}" presName="arrowAndChildren" presStyleCnt="0"/>
      <dgm:spPr/>
    </dgm:pt>
    <dgm:pt modelId="{DF1AFCA6-58BF-43A1-AE0F-0DA8F1283871}" type="pres">
      <dgm:prSet presAssocID="{025E3306-7A73-4F3D-A1C5-AB6E7D5BAEBD}" presName="parentTextArrow" presStyleLbl="node1" presStyleIdx="1" presStyleCnt="2"/>
      <dgm:spPr/>
    </dgm:pt>
  </dgm:ptLst>
  <dgm:cxnLst>
    <dgm:cxn modelId="{8F00220F-D222-43D5-A8EE-673E006BDFC1}" type="presOf" srcId="{1388E3D7-F814-41EF-B980-3B95A5E94060}" destId="{4DC87AE3-FF03-47E7-9404-5F0A8890CDDA}" srcOrd="0" destOrd="0" presId="urn:microsoft.com/office/officeart/2005/8/layout/process4"/>
    <dgm:cxn modelId="{46BF6D37-ACEC-4A9B-A41E-348073984467}" srcId="{B50233B0-2329-4040-A5D3-30CA80AFDC96}" destId="{1388E3D7-F814-41EF-B980-3B95A5E94060}" srcOrd="1" destOrd="0" parTransId="{954545F2-B5D5-4D9D-8623-A23F8C0EDF0E}" sibTransId="{E8137518-5F4B-4E7C-8ABC-C7E1BB431519}"/>
    <dgm:cxn modelId="{F335B95C-901B-4F88-8B49-C31206C8CE58}" srcId="{B50233B0-2329-4040-A5D3-30CA80AFDC96}" destId="{025E3306-7A73-4F3D-A1C5-AB6E7D5BAEBD}" srcOrd="0" destOrd="0" parTransId="{F6F8B078-06B8-411C-99EB-F29CE11FC1C6}" sibTransId="{77B50079-629F-457A-94F8-DC170C7A4BD9}"/>
    <dgm:cxn modelId="{8D9C4843-D740-4EFE-8CA1-D075E99CB124}" type="presOf" srcId="{025E3306-7A73-4F3D-A1C5-AB6E7D5BAEBD}" destId="{DF1AFCA6-58BF-43A1-AE0F-0DA8F1283871}" srcOrd="0" destOrd="0" presId="urn:microsoft.com/office/officeart/2005/8/layout/process4"/>
    <dgm:cxn modelId="{4AA3E363-8528-4EF9-9FCF-3C6C43EB9BD6}" type="presOf" srcId="{B50233B0-2329-4040-A5D3-30CA80AFDC96}" destId="{3C8B2054-342A-4988-B6A7-514DCF9494FB}" srcOrd="0" destOrd="0" presId="urn:microsoft.com/office/officeart/2005/8/layout/process4"/>
    <dgm:cxn modelId="{88CCF8B3-12D7-4E9E-BC16-9C4D6CDB5818}" type="presParOf" srcId="{3C8B2054-342A-4988-B6A7-514DCF9494FB}" destId="{9A3FF534-A043-44CE-B84C-573A0EF04457}" srcOrd="0" destOrd="0" presId="urn:microsoft.com/office/officeart/2005/8/layout/process4"/>
    <dgm:cxn modelId="{A561DCA8-A8DE-477F-A647-D498A7355D8A}" type="presParOf" srcId="{9A3FF534-A043-44CE-B84C-573A0EF04457}" destId="{4DC87AE3-FF03-47E7-9404-5F0A8890CDDA}" srcOrd="0" destOrd="0" presId="urn:microsoft.com/office/officeart/2005/8/layout/process4"/>
    <dgm:cxn modelId="{18FA8F33-906D-47C0-9D3E-8F2D6CEA5B00}" type="presParOf" srcId="{3C8B2054-342A-4988-B6A7-514DCF9494FB}" destId="{0718C60B-4388-40C5-8415-B06A5C6F55B9}" srcOrd="1" destOrd="0" presId="urn:microsoft.com/office/officeart/2005/8/layout/process4"/>
    <dgm:cxn modelId="{C68CCFD8-201B-4C16-B60F-BA25668B2AFE}" type="presParOf" srcId="{3C8B2054-342A-4988-B6A7-514DCF9494FB}" destId="{B30484FD-AC5E-44F7-851C-97D4485FDD7E}" srcOrd="2" destOrd="0" presId="urn:microsoft.com/office/officeart/2005/8/layout/process4"/>
    <dgm:cxn modelId="{8252EE85-4B9A-42F1-9F9F-56227220DFF5}" type="presParOf" srcId="{B30484FD-AC5E-44F7-851C-97D4485FDD7E}" destId="{DF1AFCA6-58BF-43A1-AE0F-0DA8F1283871}"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F891F5E-9B90-403D-8FD6-FBECD2A1F40E}"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17A12BB2-5351-4BA3-B3C8-9E8FABC5326A}">
      <dgm:prSet/>
      <dgm:spPr/>
      <dgm:t>
        <a:bodyPr/>
        <a:lstStyle/>
        <a:p>
          <a:r>
            <a:rPr lang="tr-TR" b="1"/>
            <a:t>Örgütsel kültür:</a:t>
          </a:r>
          <a:r>
            <a:rPr lang="tr-TR"/>
            <a:t> Bu faktör, örgütsel inanç, değer ve mantıksal durumların krize eğilimli olup olmaması ile ilgilidir. Krize hazır örgütlerde, kriz durumları rasyonel bir mantık içerisinde değerlendirilir. </a:t>
          </a:r>
          <a:endParaRPr lang="en-US"/>
        </a:p>
      </dgm:t>
    </dgm:pt>
    <dgm:pt modelId="{821F1949-5C58-412F-A810-DEC703405F9A}" type="parTrans" cxnId="{7E7687F1-2519-4AFF-BD90-78679C57E050}">
      <dgm:prSet/>
      <dgm:spPr/>
      <dgm:t>
        <a:bodyPr/>
        <a:lstStyle/>
        <a:p>
          <a:endParaRPr lang="en-US"/>
        </a:p>
      </dgm:t>
    </dgm:pt>
    <dgm:pt modelId="{E37AE4C0-37AB-4DD4-B08A-CCC8B35B01F8}" type="sibTrans" cxnId="{7E7687F1-2519-4AFF-BD90-78679C57E050}">
      <dgm:prSet/>
      <dgm:spPr/>
      <dgm:t>
        <a:bodyPr/>
        <a:lstStyle/>
        <a:p>
          <a:endParaRPr lang="en-US"/>
        </a:p>
      </dgm:t>
    </dgm:pt>
    <dgm:pt modelId="{5BDE2422-393C-4A41-AB42-D554B4EA9293}">
      <dgm:prSet/>
      <dgm:spPr/>
      <dgm:t>
        <a:bodyPr/>
        <a:lstStyle/>
        <a:p>
          <a:r>
            <a:rPr lang="tr-TR" b="1"/>
            <a:t>Örgütte çalışan bireylerin özellikleri: </a:t>
          </a:r>
          <a:r>
            <a:rPr lang="tr-TR"/>
            <a:t>Bu faktör, iş görenlerin kriz eğilimli savunma mekanizmaları sergileyip sergilemediklerine ilişkindir. Krize hazır örgütlerde, krizi makul gösterici savunma mekanizmaları yerine, krizin gerçek nedenleri üzerinde yoğunlaşılır. </a:t>
          </a:r>
          <a:endParaRPr lang="en-US"/>
        </a:p>
      </dgm:t>
    </dgm:pt>
    <dgm:pt modelId="{CF7FB4AD-CCCF-474C-852E-9101C31D1970}" type="parTrans" cxnId="{17AD9B4A-D78D-4F88-8DE8-ABF46D9CA821}">
      <dgm:prSet/>
      <dgm:spPr/>
      <dgm:t>
        <a:bodyPr/>
        <a:lstStyle/>
        <a:p>
          <a:endParaRPr lang="en-US"/>
        </a:p>
      </dgm:t>
    </dgm:pt>
    <dgm:pt modelId="{782A7C55-0F5F-4C04-87B1-95DAF78E25A9}" type="sibTrans" cxnId="{17AD9B4A-D78D-4F88-8DE8-ABF46D9CA821}">
      <dgm:prSet/>
      <dgm:spPr/>
      <dgm:t>
        <a:bodyPr/>
        <a:lstStyle/>
        <a:p>
          <a:endParaRPr lang="en-US"/>
        </a:p>
      </dgm:t>
    </dgm:pt>
    <dgm:pt modelId="{80F82355-B8AD-4B4D-BE94-72629CAFB6AD}" type="pres">
      <dgm:prSet presAssocID="{DF891F5E-9B90-403D-8FD6-FBECD2A1F40E}" presName="root" presStyleCnt="0">
        <dgm:presLayoutVars>
          <dgm:dir/>
          <dgm:resizeHandles val="exact"/>
        </dgm:presLayoutVars>
      </dgm:prSet>
      <dgm:spPr/>
    </dgm:pt>
    <dgm:pt modelId="{1FE8026E-9DFF-46F6-8443-FE16927D4F5D}" type="pres">
      <dgm:prSet presAssocID="{17A12BB2-5351-4BA3-B3C8-9E8FABC5326A}" presName="compNode" presStyleCnt="0"/>
      <dgm:spPr/>
    </dgm:pt>
    <dgm:pt modelId="{2DCD2C6D-6685-4467-8336-67F380BDA97C}" type="pres">
      <dgm:prSet presAssocID="{17A12BB2-5351-4BA3-B3C8-9E8FABC5326A}" presName="bgRect" presStyleLbl="bgShp" presStyleIdx="0" presStyleCnt="2"/>
      <dgm:spPr/>
    </dgm:pt>
    <dgm:pt modelId="{599583E6-FC1B-41D2-867D-3041B73A5EE4}" type="pres">
      <dgm:prSet presAssocID="{17A12BB2-5351-4BA3-B3C8-9E8FABC5326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ustomer Review"/>
        </a:ext>
      </dgm:extLst>
    </dgm:pt>
    <dgm:pt modelId="{1F54C2BF-9DC8-4211-A054-F34CD13902BA}" type="pres">
      <dgm:prSet presAssocID="{17A12BB2-5351-4BA3-B3C8-9E8FABC5326A}" presName="spaceRect" presStyleCnt="0"/>
      <dgm:spPr/>
    </dgm:pt>
    <dgm:pt modelId="{739660B0-2ECE-4E2D-92AD-A38E9D7B8405}" type="pres">
      <dgm:prSet presAssocID="{17A12BB2-5351-4BA3-B3C8-9E8FABC5326A}" presName="parTx" presStyleLbl="revTx" presStyleIdx="0" presStyleCnt="2">
        <dgm:presLayoutVars>
          <dgm:chMax val="0"/>
          <dgm:chPref val="0"/>
        </dgm:presLayoutVars>
      </dgm:prSet>
      <dgm:spPr/>
    </dgm:pt>
    <dgm:pt modelId="{AB5EDD89-5361-4B8D-AF9A-8AB5E084DCAC}" type="pres">
      <dgm:prSet presAssocID="{E37AE4C0-37AB-4DD4-B08A-CCC8B35B01F8}" presName="sibTrans" presStyleCnt="0"/>
      <dgm:spPr/>
    </dgm:pt>
    <dgm:pt modelId="{D8EF09D7-7DE9-4E14-A69E-2461DC8E7DE4}" type="pres">
      <dgm:prSet presAssocID="{5BDE2422-393C-4A41-AB42-D554B4EA9293}" presName="compNode" presStyleCnt="0"/>
      <dgm:spPr/>
    </dgm:pt>
    <dgm:pt modelId="{D513C5AC-093C-475D-8C32-E74DBDB55C74}" type="pres">
      <dgm:prSet presAssocID="{5BDE2422-393C-4A41-AB42-D554B4EA9293}" presName="bgRect" presStyleLbl="bgShp" presStyleIdx="1" presStyleCnt="2"/>
      <dgm:spPr/>
    </dgm:pt>
    <dgm:pt modelId="{8D1EF9F6-C3CC-4ED2-89EA-A55CDE703E95}" type="pres">
      <dgm:prSet presAssocID="{5BDE2422-393C-4A41-AB42-D554B4EA9293}"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yarı"/>
        </a:ext>
      </dgm:extLst>
    </dgm:pt>
    <dgm:pt modelId="{941C406B-6BE2-4744-9038-5BBA8FE4A515}" type="pres">
      <dgm:prSet presAssocID="{5BDE2422-393C-4A41-AB42-D554B4EA9293}" presName="spaceRect" presStyleCnt="0"/>
      <dgm:spPr/>
    </dgm:pt>
    <dgm:pt modelId="{C39889C6-5C37-43A6-AD58-164C39412080}" type="pres">
      <dgm:prSet presAssocID="{5BDE2422-393C-4A41-AB42-D554B4EA9293}" presName="parTx" presStyleLbl="revTx" presStyleIdx="1" presStyleCnt="2">
        <dgm:presLayoutVars>
          <dgm:chMax val="0"/>
          <dgm:chPref val="0"/>
        </dgm:presLayoutVars>
      </dgm:prSet>
      <dgm:spPr/>
    </dgm:pt>
  </dgm:ptLst>
  <dgm:cxnLst>
    <dgm:cxn modelId="{E6BD6134-9444-4076-A29B-CDB88DD15FD8}" type="presOf" srcId="{5BDE2422-393C-4A41-AB42-D554B4EA9293}" destId="{C39889C6-5C37-43A6-AD58-164C39412080}" srcOrd="0" destOrd="0" presId="urn:microsoft.com/office/officeart/2018/2/layout/IconVerticalSolidList"/>
    <dgm:cxn modelId="{63880B3C-F059-406C-80F6-2CC790A8081B}" type="presOf" srcId="{DF891F5E-9B90-403D-8FD6-FBECD2A1F40E}" destId="{80F82355-B8AD-4B4D-BE94-72629CAFB6AD}" srcOrd="0" destOrd="0" presId="urn:microsoft.com/office/officeart/2018/2/layout/IconVerticalSolidList"/>
    <dgm:cxn modelId="{17AD9B4A-D78D-4F88-8DE8-ABF46D9CA821}" srcId="{DF891F5E-9B90-403D-8FD6-FBECD2A1F40E}" destId="{5BDE2422-393C-4A41-AB42-D554B4EA9293}" srcOrd="1" destOrd="0" parTransId="{CF7FB4AD-CCCF-474C-852E-9101C31D1970}" sibTransId="{782A7C55-0F5F-4C04-87B1-95DAF78E25A9}"/>
    <dgm:cxn modelId="{7E7687F1-2519-4AFF-BD90-78679C57E050}" srcId="{DF891F5E-9B90-403D-8FD6-FBECD2A1F40E}" destId="{17A12BB2-5351-4BA3-B3C8-9E8FABC5326A}" srcOrd="0" destOrd="0" parTransId="{821F1949-5C58-412F-A810-DEC703405F9A}" sibTransId="{E37AE4C0-37AB-4DD4-B08A-CCC8B35B01F8}"/>
    <dgm:cxn modelId="{D5D0CEFA-7929-4E7F-8B52-CA9C8D7C6B8E}" type="presOf" srcId="{17A12BB2-5351-4BA3-B3C8-9E8FABC5326A}" destId="{739660B0-2ECE-4E2D-92AD-A38E9D7B8405}" srcOrd="0" destOrd="0" presId="urn:microsoft.com/office/officeart/2018/2/layout/IconVerticalSolidList"/>
    <dgm:cxn modelId="{F2EEFEA9-0062-4801-8DB2-41E2E0690E70}" type="presParOf" srcId="{80F82355-B8AD-4B4D-BE94-72629CAFB6AD}" destId="{1FE8026E-9DFF-46F6-8443-FE16927D4F5D}" srcOrd="0" destOrd="0" presId="urn:microsoft.com/office/officeart/2018/2/layout/IconVerticalSolidList"/>
    <dgm:cxn modelId="{B098F14D-CD97-4A05-A252-0524161CF6F4}" type="presParOf" srcId="{1FE8026E-9DFF-46F6-8443-FE16927D4F5D}" destId="{2DCD2C6D-6685-4467-8336-67F380BDA97C}" srcOrd="0" destOrd="0" presId="urn:microsoft.com/office/officeart/2018/2/layout/IconVerticalSolidList"/>
    <dgm:cxn modelId="{27CF5425-6C5F-4FFC-A8C5-89371F0FC546}" type="presParOf" srcId="{1FE8026E-9DFF-46F6-8443-FE16927D4F5D}" destId="{599583E6-FC1B-41D2-867D-3041B73A5EE4}" srcOrd="1" destOrd="0" presId="urn:microsoft.com/office/officeart/2018/2/layout/IconVerticalSolidList"/>
    <dgm:cxn modelId="{BEBE4E64-FC03-4E0F-BB68-FB076146FD0C}" type="presParOf" srcId="{1FE8026E-9DFF-46F6-8443-FE16927D4F5D}" destId="{1F54C2BF-9DC8-4211-A054-F34CD13902BA}" srcOrd="2" destOrd="0" presId="urn:microsoft.com/office/officeart/2018/2/layout/IconVerticalSolidList"/>
    <dgm:cxn modelId="{6EEF24F7-3507-41D4-A831-8A3197CD3434}" type="presParOf" srcId="{1FE8026E-9DFF-46F6-8443-FE16927D4F5D}" destId="{739660B0-2ECE-4E2D-92AD-A38E9D7B8405}" srcOrd="3" destOrd="0" presId="urn:microsoft.com/office/officeart/2018/2/layout/IconVerticalSolidList"/>
    <dgm:cxn modelId="{0221DBAD-45DF-4FA3-9CFB-5037C27554BD}" type="presParOf" srcId="{80F82355-B8AD-4B4D-BE94-72629CAFB6AD}" destId="{AB5EDD89-5361-4B8D-AF9A-8AB5E084DCAC}" srcOrd="1" destOrd="0" presId="urn:microsoft.com/office/officeart/2018/2/layout/IconVerticalSolidList"/>
    <dgm:cxn modelId="{349E9E9F-A331-49D8-8A2D-B20DA77CB743}" type="presParOf" srcId="{80F82355-B8AD-4B4D-BE94-72629CAFB6AD}" destId="{D8EF09D7-7DE9-4E14-A69E-2461DC8E7DE4}" srcOrd="2" destOrd="0" presId="urn:microsoft.com/office/officeart/2018/2/layout/IconVerticalSolidList"/>
    <dgm:cxn modelId="{613BF8D2-CA08-49A6-8780-44D69F565872}" type="presParOf" srcId="{D8EF09D7-7DE9-4E14-A69E-2461DC8E7DE4}" destId="{D513C5AC-093C-475D-8C32-E74DBDB55C74}" srcOrd="0" destOrd="0" presId="urn:microsoft.com/office/officeart/2018/2/layout/IconVerticalSolidList"/>
    <dgm:cxn modelId="{02117740-8C14-48D7-9D6F-647B54EDD03C}" type="presParOf" srcId="{D8EF09D7-7DE9-4E14-A69E-2461DC8E7DE4}" destId="{8D1EF9F6-C3CC-4ED2-89EA-A55CDE703E95}" srcOrd="1" destOrd="0" presId="urn:microsoft.com/office/officeart/2018/2/layout/IconVerticalSolidList"/>
    <dgm:cxn modelId="{DA34BA0E-4577-4566-BEA1-FD7C32865270}" type="presParOf" srcId="{D8EF09D7-7DE9-4E14-A69E-2461DC8E7DE4}" destId="{941C406B-6BE2-4744-9038-5BBA8FE4A515}" srcOrd="2" destOrd="0" presId="urn:microsoft.com/office/officeart/2018/2/layout/IconVerticalSolidList"/>
    <dgm:cxn modelId="{DA088A4F-DB1D-4A42-A610-133B27538768}" type="presParOf" srcId="{D8EF09D7-7DE9-4E14-A69E-2461DC8E7DE4}" destId="{C39889C6-5C37-43A6-AD58-164C3941208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4F9C297-C1C3-46B0-A80A-1AB73F6F67E5}"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91752662-3149-4731-9015-FBA46A3D1681}">
      <dgm:prSet/>
      <dgm:spPr/>
      <dgm:t>
        <a:bodyPr/>
        <a:lstStyle/>
        <a:p>
          <a:r>
            <a:rPr lang="tr-TR"/>
            <a:t>Örgütlerde kriz yönetim sürecinin etkililiği için bazı rehber ilkelerin göz önünde bulundurulması gerekir. Bu rehber ilkeler şöyle belirtilebilir. </a:t>
          </a:r>
          <a:endParaRPr lang="en-US"/>
        </a:p>
      </dgm:t>
    </dgm:pt>
    <dgm:pt modelId="{D1DE67C2-9EE6-45E6-AD58-EAAA269EB381}" type="parTrans" cxnId="{7807FD58-F6A6-43E5-A3AD-3CFAB1817307}">
      <dgm:prSet/>
      <dgm:spPr/>
      <dgm:t>
        <a:bodyPr/>
        <a:lstStyle/>
        <a:p>
          <a:endParaRPr lang="en-US"/>
        </a:p>
      </dgm:t>
    </dgm:pt>
    <dgm:pt modelId="{59D63406-FE95-470F-A7BF-72792F65D652}" type="sibTrans" cxnId="{7807FD58-F6A6-43E5-A3AD-3CFAB1817307}">
      <dgm:prSet/>
      <dgm:spPr/>
      <dgm:t>
        <a:bodyPr/>
        <a:lstStyle/>
        <a:p>
          <a:endParaRPr lang="en-US"/>
        </a:p>
      </dgm:t>
    </dgm:pt>
    <dgm:pt modelId="{453CB19C-11E5-43D0-8EAF-15B31089028E}">
      <dgm:prSet/>
      <dgm:spPr/>
      <dgm:t>
        <a:bodyPr/>
        <a:lstStyle/>
        <a:p>
          <a:r>
            <a:rPr lang="tr-TR"/>
            <a:t>Kriz yönetimine ilişkin olumlu bir tutum geliştirilmelidir. </a:t>
          </a:r>
          <a:endParaRPr lang="en-US"/>
        </a:p>
      </dgm:t>
    </dgm:pt>
    <dgm:pt modelId="{AFD4BBBD-1C2B-45A4-9A03-FEDCC45BD79D}" type="parTrans" cxnId="{9885711E-E3F5-43B4-A895-766B25B5E94F}">
      <dgm:prSet/>
      <dgm:spPr/>
      <dgm:t>
        <a:bodyPr/>
        <a:lstStyle/>
        <a:p>
          <a:endParaRPr lang="en-US"/>
        </a:p>
      </dgm:t>
    </dgm:pt>
    <dgm:pt modelId="{4C346DF9-D95B-4CCE-B1DC-36E8C21C50A3}" type="sibTrans" cxnId="{9885711E-E3F5-43B4-A895-766B25B5E94F}">
      <dgm:prSet/>
      <dgm:spPr/>
      <dgm:t>
        <a:bodyPr/>
        <a:lstStyle/>
        <a:p>
          <a:endParaRPr lang="en-US"/>
        </a:p>
      </dgm:t>
    </dgm:pt>
    <dgm:pt modelId="{C4438AEA-1E67-4C85-9624-D2C12116EE3F}">
      <dgm:prSet/>
      <dgm:spPr/>
      <dgm:t>
        <a:bodyPr/>
        <a:lstStyle/>
        <a:p>
          <a:r>
            <a:rPr lang="tr-TR"/>
            <a:t>Örgütsel performans müşterilerin ve toplumun beklentileri ile uyumlu hale getirilmelidir. Sorumlu ve bilinçli işler yapılarak başarılı bir güvenilirlik tesis edilmelidir. </a:t>
          </a:r>
          <a:endParaRPr lang="en-US"/>
        </a:p>
      </dgm:t>
    </dgm:pt>
    <dgm:pt modelId="{D5D45300-89BD-4B02-8BDD-0221EEECF3E0}" type="parTrans" cxnId="{73509EFB-6328-436F-A72A-708EBB2AA621}">
      <dgm:prSet/>
      <dgm:spPr/>
      <dgm:t>
        <a:bodyPr/>
        <a:lstStyle/>
        <a:p>
          <a:endParaRPr lang="en-US"/>
        </a:p>
      </dgm:t>
    </dgm:pt>
    <dgm:pt modelId="{2DA4ADA0-142A-404D-A8F9-A1738DB78DF6}" type="sibTrans" cxnId="{73509EFB-6328-436F-A72A-708EBB2AA621}">
      <dgm:prSet/>
      <dgm:spPr/>
      <dgm:t>
        <a:bodyPr/>
        <a:lstStyle/>
        <a:p>
          <a:endParaRPr lang="en-US"/>
        </a:p>
      </dgm:t>
    </dgm:pt>
    <dgm:pt modelId="{810DBF31-D299-4B4C-BAE0-2AA6783C9893}">
      <dgm:prSet/>
      <dgm:spPr/>
      <dgm:t>
        <a:bodyPr/>
        <a:lstStyle/>
        <a:p>
          <a:r>
            <a:rPr lang="tr-TR"/>
            <a:t>Kriz sürecinde örgütsel gelişimi sağlayıcı fırsatlar aranmalı ve değerlendirilmelidir.  </a:t>
          </a:r>
          <a:endParaRPr lang="en-US"/>
        </a:p>
      </dgm:t>
    </dgm:pt>
    <dgm:pt modelId="{61B971D3-4997-4E62-81AA-A093CE43615D}" type="parTrans" cxnId="{37E21A92-B05E-4887-88E6-A04B7FDC95DC}">
      <dgm:prSet/>
      <dgm:spPr/>
      <dgm:t>
        <a:bodyPr/>
        <a:lstStyle/>
        <a:p>
          <a:endParaRPr lang="en-US"/>
        </a:p>
      </dgm:t>
    </dgm:pt>
    <dgm:pt modelId="{81D87649-CC1D-4C70-87E4-9EACD3496375}" type="sibTrans" cxnId="{37E21A92-B05E-4887-88E6-A04B7FDC95DC}">
      <dgm:prSet/>
      <dgm:spPr/>
      <dgm:t>
        <a:bodyPr/>
        <a:lstStyle/>
        <a:p>
          <a:endParaRPr lang="en-US"/>
        </a:p>
      </dgm:t>
    </dgm:pt>
    <dgm:pt modelId="{35E95C9A-1B58-4167-9D98-E14D127FA2E3}" type="pres">
      <dgm:prSet presAssocID="{04F9C297-C1C3-46B0-A80A-1AB73F6F67E5}" presName="root" presStyleCnt="0">
        <dgm:presLayoutVars>
          <dgm:dir/>
          <dgm:resizeHandles val="exact"/>
        </dgm:presLayoutVars>
      </dgm:prSet>
      <dgm:spPr/>
    </dgm:pt>
    <dgm:pt modelId="{F803D5DD-5A9A-4B09-B7EB-24BDFFCCD6B0}" type="pres">
      <dgm:prSet presAssocID="{91752662-3149-4731-9015-FBA46A3D1681}" presName="compNode" presStyleCnt="0"/>
      <dgm:spPr/>
    </dgm:pt>
    <dgm:pt modelId="{B66B25A5-00DD-4B27-8870-061AF630478D}" type="pres">
      <dgm:prSet presAssocID="{91752662-3149-4731-9015-FBA46A3D1681}" presName="bgRect" presStyleLbl="bgShp" presStyleIdx="0" presStyleCnt="4"/>
      <dgm:spPr/>
    </dgm:pt>
    <dgm:pt modelId="{CA85E08B-022F-47F8-AE38-90495DA6C2CF}" type="pres">
      <dgm:prSet presAssocID="{91752662-3149-4731-9015-FBA46A3D168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özler"/>
        </a:ext>
      </dgm:extLst>
    </dgm:pt>
    <dgm:pt modelId="{04E6B9E2-689D-4A12-B395-AF2449EF09A4}" type="pres">
      <dgm:prSet presAssocID="{91752662-3149-4731-9015-FBA46A3D1681}" presName="spaceRect" presStyleCnt="0"/>
      <dgm:spPr/>
    </dgm:pt>
    <dgm:pt modelId="{A74A4A5A-D9ED-42EE-A78E-AB2E95D8E268}" type="pres">
      <dgm:prSet presAssocID="{91752662-3149-4731-9015-FBA46A3D1681}" presName="parTx" presStyleLbl="revTx" presStyleIdx="0" presStyleCnt="4">
        <dgm:presLayoutVars>
          <dgm:chMax val="0"/>
          <dgm:chPref val="0"/>
        </dgm:presLayoutVars>
      </dgm:prSet>
      <dgm:spPr/>
    </dgm:pt>
    <dgm:pt modelId="{C4B918D1-A5A8-4F58-B13B-1DF1CA2210DB}" type="pres">
      <dgm:prSet presAssocID="{59D63406-FE95-470F-A7BF-72792F65D652}" presName="sibTrans" presStyleCnt="0"/>
      <dgm:spPr/>
    </dgm:pt>
    <dgm:pt modelId="{66328B30-EBDC-4784-ABEF-628166E4C202}" type="pres">
      <dgm:prSet presAssocID="{453CB19C-11E5-43D0-8EAF-15B31089028E}" presName="compNode" presStyleCnt="0"/>
      <dgm:spPr/>
    </dgm:pt>
    <dgm:pt modelId="{4832C213-33C8-4099-896E-504BCFD9C999}" type="pres">
      <dgm:prSet presAssocID="{453CB19C-11E5-43D0-8EAF-15B31089028E}" presName="bgRect" presStyleLbl="bgShp" presStyleIdx="1" presStyleCnt="4"/>
      <dgm:spPr/>
    </dgm:pt>
    <dgm:pt modelId="{A50CD64F-4C86-4E93-8892-401B82900734}" type="pres">
      <dgm:prSet presAssocID="{453CB19C-11E5-43D0-8EAF-15B31089028E}"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ngry Face with No Fill"/>
        </a:ext>
      </dgm:extLst>
    </dgm:pt>
    <dgm:pt modelId="{DA38E541-1147-4F29-83B9-66083725107E}" type="pres">
      <dgm:prSet presAssocID="{453CB19C-11E5-43D0-8EAF-15B31089028E}" presName="spaceRect" presStyleCnt="0"/>
      <dgm:spPr/>
    </dgm:pt>
    <dgm:pt modelId="{0E8B205A-C5A7-408F-9996-1A0FCA490C6D}" type="pres">
      <dgm:prSet presAssocID="{453CB19C-11E5-43D0-8EAF-15B31089028E}" presName="parTx" presStyleLbl="revTx" presStyleIdx="1" presStyleCnt="4">
        <dgm:presLayoutVars>
          <dgm:chMax val="0"/>
          <dgm:chPref val="0"/>
        </dgm:presLayoutVars>
      </dgm:prSet>
      <dgm:spPr/>
    </dgm:pt>
    <dgm:pt modelId="{FF970A59-6E26-4535-9A9E-4302FAB06316}" type="pres">
      <dgm:prSet presAssocID="{4C346DF9-D95B-4CCE-B1DC-36E8C21C50A3}" presName="sibTrans" presStyleCnt="0"/>
      <dgm:spPr/>
    </dgm:pt>
    <dgm:pt modelId="{54499571-8124-4008-889D-EEA96B9B7CD0}" type="pres">
      <dgm:prSet presAssocID="{C4438AEA-1E67-4C85-9624-D2C12116EE3F}" presName="compNode" presStyleCnt="0"/>
      <dgm:spPr/>
    </dgm:pt>
    <dgm:pt modelId="{82AC71C5-8DB4-449D-8F19-BA77EB6D27AB}" type="pres">
      <dgm:prSet presAssocID="{C4438AEA-1E67-4C85-9624-D2C12116EE3F}" presName="bgRect" presStyleLbl="bgShp" presStyleIdx="2" presStyleCnt="4"/>
      <dgm:spPr/>
    </dgm:pt>
    <dgm:pt modelId="{12CD03B1-B1A9-4B4E-B0FA-91B5D266F896}" type="pres">
      <dgm:prSet presAssocID="{C4438AEA-1E67-4C85-9624-D2C12116EE3F}"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okalaşma"/>
        </a:ext>
      </dgm:extLst>
    </dgm:pt>
    <dgm:pt modelId="{97FBFD8C-85A2-4E7E-987A-362C4300001A}" type="pres">
      <dgm:prSet presAssocID="{C4438AEA-1E67-4C85-9624-D2C12116EE3F}" presName="spaceRect" presStyleCnt="0"/>
      <dgm:spPr/>
    </dgm:pt>
    <dgm:pt modelId="{2F702B23-7433-4463-9288-A3E286B912F9}" type="pres">
      <dgm:prSet presAssocID="{C4438AEA-1E67-4C85-9624-D2C12116EE3F}" presName="parTx" presStyleLbl="revTx" presStyleIdx="2" presStyleCnt="4">
        <dgm:presLayoutVars>
          <dgm:chMax val="0"/>
          <dgm:chPref val="0"/>
        </dgm:presLayoutVars>
      </dgm:prSet>
      <dgm:spPr/>
    </dgm:pt>
    <dgm:pt modelId="{631B015D-A004-4AA6-9192-427FEC079EE5}" type="pres">
      <dgm:prSet presAssocID="{2DA4ADA0-142A-404D-A8F9-A1738DB78DF6}" presName="sibTrans" presStyleCnt="0"/>
      <dgm:spPr/>
    </dgm:pt>
    <dgm:pt modelId="{E68B567B-EFAE-4AB0-B55A-B99D497EB155}" type="pres">
      <dgm:prSet presAssocID="{810DBF31-D299-4B4C-BAE0-2AA6783C9893}" presName="compNode" presStyleCnt="0"/>
      <dgm:spPr/>
    </dgm:pt>
    <dgm:pt modelId="{C888B235-5524-4D27-9BCE-24268DCAF9BB}" type="pres">
      <dgm:prSet presAssocID="{810DBF31-D299-4B4C-BAE0-2AA6783C9893}" presName="bgRect" presStyleLbl="bgShp" presStyleIdx="3" presStyleCnt="4"/>
      <dgm:spPr/>
    </dgm:pt>
    <dgm:pt modelId="{824DDFB6-4F46-4235-9D2F-4D1141351370}" type="pres">
      <dgm:prSet presAssocID="{810DBF31-D299-4B4C-BAE0-2AA6783C989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ustomer Review"/>
        </a:ext>
      </dgm:extLst>
    </dgm:pt>
    <dgm:pt modelId="{930F0FD7-38B8-43D8-A120-F8559C129AA2}" type="pres">
      <dgm:prSet presAssocID="{810DBF31-D299-4B4C-BAE0-2AA6783C9893}" presName="spaceRect" presStyleCnt="0"/>
      <dgm:spPr/>
    </dgm:pt>
    <dgm:pt modelId="{513EB48D-74C5-4C12-A8BF-A5B748D9D54C}" type="pres">
      <dgm:prSet presAssocID="{810DBF31-D299-4B4C-BAE0-2AA6783C9893}" presName="parTx" presStyleLbl="revTx" presStyleIdx="3" presStyleCnt="4">
        <dgm:presLayoutVars>
          <dgm:chMax val="0"/>
          <dgm:chPref val="0"/>
        </dgm:presLayoutVars>
      </dgm:prSet>
      <dgm:spPr/>
    </dgm:pt>
  </dgm:ptLst>
  <dgm:cxnLst>
    <dgm:cxn modelId="{9885711E-E3F5-43B4-A895-766B25B5E94F}" srcId="{04F9C297-C1C3-46B0-A80A-1AB73F6F67E5}" destId="{453CB19C-11E5-43D0-8EAF-15B31089028E}" srcOrd="1" destOrd="0" parTransId="{AFD4BBBD-1C2B-45A4-9A03-FEDCC45BD79D}" sibTransId="{4C346DF9-D95B-4CCE-B1DC-36E8C21C50A3}"/>
    <dgm:cxn modelId="{E97BCB26-143E-4B81-A564-E46DA1C8F03B}" type="presOf" srcId="{C4438AEA-1E67-4C85-9624-D2C12116EE3F}" destId="{2F702B23-7433-4463-9288-A3E286B912F9}" srcOrd="0" destOrd="0" presId="urn:microsoft.com/office/officeart/2018/2/layout/IconVerticalSolidList"/>
    <dgm:cxn modelId="{09EE616C-0B25-45AC-8037-C08F9A4DDFC3}" type="presOf" srcId="{91752662-3149-4731-9015-FBA46A3D1681}" destId="{A74A4A5A-D9ED-42EE-A78E-AB2E95D8E268}" srcOrd="0" destOrd="0" presId="urn:microsoft.com/office/officeart/2018/2/layout/IconVerticalSolidList"/>
    <dgm:cxn modelId="{7924FC74-9266-4DFE-9DFF-01FACA3059C8}" type="presOf" srcId="{453CB19C-11E5-43D0-8EAF-15B31089028E}" destId="{0E8B205A-C5A7-408F-9996-1A0FCA490C6D}" srcOrd="0" destOrd="0" presId="urn:microsoft.com/office/officeart/2018/2/layout/IconVerticalSolidList"/>
    <dgm:cxn modelId="{7807FD58-F6A6-43E5-A3AD-3CFAB1817307}" srcId="{04F9C297-C1C3-46B0-A80A-1AB73F6F67E5}" destId="{91752662-3149-4731-9015-FBA46A3D1681}" srcOrd="0" destOrd="0" parTransId="{D1DE67C2-9EE6-45E6-AD58-EAAA269EB381}" sibTransId="{59D63406-FE95-470F-A7BF-72792F65D652}"/>
    <dgm:cxn modelId="{37E21A92-B05E-4887-88E6-A04B7FDC95DC}" srcId="{04F9C297-C1C3-46B0-A80A-1AB73F6F67E5}" destId="{810DBF31-D299-4B4C-BAE0-2AA6783C9893}" srcOrd="3" destOrd="0" parTransId="{61B971D3-4997-4E62-81AA-A093CE43615D}" sibTransId="{81D87649-CC1D-4C70-87E4-9EACD3496375}"/>
    <dgm:cxn modelId="{87C194CD-9BC3-4453-8488-360A3AD9C827}" type="presOf" srcId="{04F9C297-C1C3-46B0-A80A-1AB73F6F67E5}" destId="{35E95C9A-1B58-4167-9D98-E14D127FA2E3}" srcOrd="0" destOrd="0" presId="urn:microsoft.com/office/officeart/2018/2/layout/IconVerticalSolidList"/>
    <dgm:cxn modelId="{3D041DE0-FC55-434A-91D4-5BF6C7212CD1}" type="presOf" srcId="{810DBF31-D299-4B4C-BAE0-2AA6783C9893}" destId="{513EB48D-74C5-4C12-A8BF-A5B748D9D54C}" srcOrd="0" destOrd="0" presId="urn:microsoft.com/office/officeart/2018/2/layout/IconVerticalSolidList"/>
    <dgm:cxn modelId="{73509EFB-6328-436F-A72A-708EBB2AA621}" srcId="{04F9C297-C1C3-46B0-A80A-1AB73F6F67E5}" destId="{C4438AEA-1E67-4C85-9624-D2C12116EE3F}" srcOrd="2" destOrd="0" parTransId="{D5D45300-89BD-4B02-8BDD-0221EEECF3E0}" sibTransId="{2DA4ADA0-142A-404D-A8F9-A1738DB78DF6}"/>
    <dgm:cxn modelId="{FF3FE84B-847D-41CD-93EA-BA7C1390956D}" type="presParOf" srcId="{35E95C9A-1B58-4167-9D98-E14D127FA2E3}" destId="{F803D5DD-5A9A-4B09-B7EB-24BDFFCCD6B0}" srcOrd="0" destOrd="0" presId="urn:microsoft.com/office/officeart/2018/2/layout/IconVerticalSolidList"/>
    <dgm:cxn modelId="{5C55B758-5F1B-4636-8FAA-682800EFADF5}" type="presParOf" srcId="{F803D5DD-5A9A-4B09-B7EB-24BDFFCCD6B0}" destId="{B66B25A5-00DD-4B27-8870-061AF630478D}" srcOrd="0" destOrd="0" presId="urn:microsoft.com/office/officeart/2018/2/layout/IconVerticalSolidList"/>
    <dgm:cxn modelId="{72F8E91A-0799-4DC6-91D6-FB808A5CFC33}" type="presParOf" srcId="{F803D5DD-5A9A-4B09-B7EB-24BDFFCCD6B0}" destId="{CA85E08B-022F-47F8-AE38-90495DA6C2CF}" srcOrd="1" destOrd="0" presId="urn:microsoft.com/office/officeart/2018/2/layout/IconVerticalSolidList"/>
    <dgm:cxn modelId="{843EEBDE-D07C-48A0-BCD6-FDF9FA6AF5B2}" type="presParOf" srcId="{F803D5DD-5A9A-4B09-B7EB-24BDFFCCD6B0}" destId="{04E6B9E2-689D-4A12-B395-AF2449EF09A4}" srcOrd="2" destOrd="0" presId="urn:microsoft.com/office/officeart/2018/2/layout/IconVerticalSolidList"/>
    <dgm:cxn modelId="{BA74C058-9F53-4DA6-BA1B-75E3B0079A53}" type="presParOf" srcId="{F803D5DD-5A9A-4B09-B7EB-24BDFFCCD6B0}" destId="{A74A4A5A-D9ED-42EE-A78E-AB2E95D8E268}" srcOrd="3" destOrd="0" presId="urn:microsoft.com/office/officeart/2018/2/layout/IconVerticalSolidList"/>
    <dgm:cxn modelId="{AF17BA8A-17D0-4C6F-93D8-DB57B0D8E779}" type="presParOf" srcId="{35E95C9A-1B58-4167-9D98-E14D127FA2E3}" destId="{C4B918D1-A5A8-4F58-B13B-1DF1CA2210DB}" srcOrd="1" destOrd="0" presId="urn:microsoft.com/office/officeart/2018/2/layout/IconVerticalSolidList"/>
    <dgm:cxn modelId="{34D95BD9-9B76-48A1-91B9-B1DFD8441939}" type="presParOf" srcId="{35E95C9A-1B58-4167-9D98-E14D127FA2E3}" destId="{66328B30-EBDC-4784-ABEF-628166E4C202}" srcOrd="2" destOrd="0" presId="urn:microsoft.com/office/officeart/2018/2/layout/IconVerticalSolidList"/>
    <dgm:cxn modelId="{8B590A88-5EC7-4C96-89FC-E151B42B2BB9}" type="presParOf" srcId="{66328B30-EBDC-4784-ABEF-628166E4C202}" destId="{4832C213-33C8-4099-896E-504BCFD9C999}" srcOrd="0" destOrd="0" presId="urn:microsoft.com/office/officeart/2018/2/layout/IconVerticalSolidList"/>
    <dgm:cxn modelId="{3CCE2802-6121-4F7E-8420-2C63B4861801}" type="presParOf" srcId="{66328B30-EBDC-4784-ABEF-628166E4C202}" destId="{A50CD64F-4C86-4E93-8892-401B82900734}" srcOrd="1" destOrd="0" presId="urn:microsoft.com/office/officeart/2018/2/layout/IconVerticalSolidList"/>
    <dgm:cxn modelId="{92EAE2E1-9D35-41EB-B6E4-73104587461D}" type="presParOf" srcId="{66328B30-EBDC-4784-ABEF-628166E4C202}" destId="{DA38E541-1147-4F29-83B9-66083725107E}" srcOrd="2" destOrd="0" presId="urn:microsoft.com/office/officeart/2018/2/layout/IconVerticalSolidList"/>
    <dgm:cxn modelId="{E1F77B1A-225A-4BA7-A0C7-E0C47EFD0F55}" type="presParOf" srcId="{66328B30-EBDC-4784-ABEF-628166E4C202}" destId="{0E8B205A-C5A7-408F-9996-1A0FCA490C6D}" srcOrd="3" destOrd="0" presId="urn:microsoft.com/office/officeart/2018/2/layout/IconVerticalSolidList"/>
    <dgm:cxn modelId="{6E8A10CA-8A30-4CFB-B189-66170E8E6BE6}" type="presParOf" srcId="{35E95C9A-1B58-4167-9D98-E14D127FA2E3}" destId="{FF970A59-6E26-4535-9A9E-4302FAB06316}" srcOrd="3" destOrd="0" presId="urn:microsoft.com/office/officeart/2018/2/layout/IconVerticalSolidList"/>
    <dgm:cxn modelId="{7FC8D253-D832-4F7B-9294-6772667F02F7}" type="presParOf" srcId="{35E95C9A-1B58-4167-9D98-E14D127FA2E3}" destId="{54499571-8124-4008-889D-EEA96B9B7CD0}" srcOrd="4" destOrd="0" presId="urn:microsoft.com/office/officeart/2018/2/layout/IconVerticalSolidList"/>
    <dgm:cxn modelId="{C00318CA-CC4A-4051-8F12-FE6F8F6BC013}" type="presParOf" srcId="{54499571-8124-4008-889D-EEA96B9B7CD0}" destId="{82AC71C5-8DB4-449D-8F19-BA77EB6D27AB}" srcOrd="0" destOrd="0" presId="urn:microsoft.com/office/officeart/2018/2/layout/IconVerticalSolidList"/>
    <dgm:cxn modelId="{1CF04A10-87C2-4DC0-963C-BDA9006CCA5C}" type="presParOf" srcId="{54499571-8124-4008-889D-EEA96B9B7CD0}" destId="{12CD03B1-B1A9-4B4E-B0FA-91B5D266F896}" srcOrd="1" destOrd="0" presId="urn:microsoft.com/office/officeart/2018/2/layout/IconVerticalSolidList"/>
    <dgm:cxn modelId="{DDA70FB0-A849-4533-B45F-03BC5D0B1F22}" type="presParOf" srcId="{54499571-8124-4008-889D-EEA96B9B7CD0}" destId="{97FBFD8C-85A2-4E7E-987A-362C4300001A}" srcOrd="2" destOrd="0" presId="urn:microsoft.com/office/officeart/2018/2/layout/IconVerticalSolidList"/>
    <dgm:cxn modelId="{FF9F4C30-8B5B-44D5-BA31-42D9595531BA}" type="presParOf" srcId="{54499571-8124-4008-889D-EEA96B9B7CD0}" destId="{2F702B23-7433-4463-9288-A3E286B912F9}" srcOrd="3" destOrd="0" presId="urn:microsoft.com/office/officeart/2018/2/layout/IconVerticalSolidList"/>
    <dgm:cxn modelId="{85179AB9-9201-429D-AD9E-9AD91A6D2A14}" type="presParOf" srcId="{35E95C9A-1B58-4167-9D98-E14D127FA2E3}" destId="{631B015D-A004-4AA6-9192-427FEC079EE5}" srcOrd="5" destOrd="0" presId="urn:microsoft.com/office/officeart/2018/2/layout/IconVerticalSolidList"/>
    <dgm:cxn modelId="{629C3BF3-D2E1-4036-9D1D-EDD60EFA1C52}" type="presParOf" srcId="{35E95C9A-1B58-4167-9D98-E14D127FA2E3}" destId="{E68B567B-EFAE-4AB0-B55A-B99D497EB155}" srcOrd="6" destOrd="0" presId="urn:microsoft.com/office/officeart/2018/2/layout/IconVerticalSolidList"/>
    <dgm:cxn modelId="{78FAC014-E56D-49C3-8F35-D994726EB848}" type="presParOf" srcId="{E68B567B-EFAE-4AB0-B55A-B99D497EB155}" destId="{C888B235-5524-4D27-9BCE-24268DCAF9BB}" srcOrd="0" destOrd="0" presId="urn:microsoft.com/office/officeart/2018/2/layout/IconVerticalSolidList"/>
    <dgm:cxn modelId="{CD0B4A45-4669-428F-8F6E-954160F4E98F}" type="presParOf" srcId="{E68B567B-EFAE-4AB0-B55A-B99D497EB155}" destId="{824DDFB6-4F46-4235-9D2F-4D1141351370}" srcOrd="1" destOrd="0" presId="urn:microsoft.com/office/officeart/2018/2/layout/IconVerticalSolidList"/>
    <dgm:cxn modelId="{A15462D7-8CB3-4C60-A46D-433E56F170B7}" type="presParOf" srcId="{E68B567B-EFAE-4AB0-B55A-B99D497EB155}" destId="{930F0FD7-38B8-43D8-A120-F8559C129AA2}" srcOrd="2" destOrd="0" presId="urn:microsoft.com/office/officeart/2018/2/layout/IconVerticalSolidList"/>
    <dgm:cxn modelId="{9D450B66-B607-4781-B87E-A7F4998FA794}" type="presParOf" srcId="{E68B567B-EFAE-4AB0-B55A-B99D497EB155}" destId="{513EB48D-74C5-4C12-A8BF-A5B748D9D54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48F9BAC4-A4A4-47D6-95B0-13F31B063124}"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US"/>
        </a:p>
      </dgm:t>
    </dgm:pt>
    <dgm:pt modelId="{469FFDF0-AA20-43FB-8B51-D692BFFC9C71}">
      <dgm:prSet/>
      <dgm:spPr/>
      <dgm:t>
        <a:bodyPr/>
        <a:lstStyle/>
        <a:p>
          <a:r>
            <a:rPr lang="tr-TR" b="1"/>
            <a:t>Kriz yönetim süreci beş aşamada incelenebilir: </a:t>
          </a:r>
          <a:endParaRPr lang="en-US"/>
        </a:p>
      </dgm:t>
    </dgm:pt>
    <dgm:pt modelId="{3373800F-E26A-44B4-BA75-84C0B95236A5}" type="parTrans" cxnId="{013F5A22-D92D-48FB-9F7A-8C9750E46E47}">
      <dgm:prSet/>
      <dgm:spPr/>
      <dgm:t>
        <a:bodyPr/>
        <a:lstStyle/>
        <a:p>
          <a:endParaRPr lang="en-US"/>
        </a:p>
      </dgm:t>
    </dgm:pt>
    <dgm:pt modelId="{FC28E40B-3E15-4F90-97B7-C10DA30D25CA}" type="sibTrans" cxnId="{013F5A22-D92D-48FB-9F7A-8C9750E46E47}">
      <dgm:prSet/>
      <dgm:spPr/>
      <dgm:t>
        <a:bodyPr/>
        <a:lstStyle/>
        <a:p>
          <a:endParaRPr lang="en-US"/>
        </a:p>
      </dgm:t>
    </dgm:pt>
    <dgm:pt modelId="{9942D347-D06D-4A71-8A6E-8125DF470328}">
      <dgm:prSet/>
      <dgm:spPr/>
      <dgm:t>
        <a:bodyPr/>
        <a:lstStyle/>
        <a:p>
          <a:r>
            <a:rPr lang="tr-TR"/>
            <a:t>Kriz sinyallerinin alınması </a:t>
          </a:r>
          <a:endParaRPr lang="en-US"/>
        </a:p>
      </dgm:t>
    </dgm:pt>
    <dgm:pt modelId="{EF7EF03D-C4DF-4A4F-AB4B-1E07ED7B753A}" type="parTrans" cxnId="{C17C49EB-4E71-4E61-B32D-64201E062514}">
      <dgm:prSet/>
      <dgm:spPr/>
      <dgm:t>
        <a:bodyPr/>
        <a:lstStyle/>
        <a:p>
          <a:endParaRPr lang="en-US"/>
        </a:p>
      </dgm:t>
    </dgm:pt>
    <dgm:pt modelId="{21506448-3A63-4955-91FE-0C1A51682811}" type="sibTrans" cxnId="{C17C49EB-4E71-4E61-B32D-64201E062514}">
      <dgm:prSet/>
      <dgm:spPr/>
      <dgm:t>
        <a:bodyPr/>
        <a:lstStyle/>
        <a:p>
          <a:endParaRPr lang="en-US"/>
        </a:p>
      </dgm:t>
    </dgm:pt>
    <dgm:pt modelId="{8AFE4166-206C-491D-9708-23A83F039810}">
      <dgm:prSet/>
      <dgm:spPr/>
      <dgm:t>
        <a:bodyPr/>
        <a:lstStyle/>
        <a:p>
          <a:r>
            <a:rPr lang="tr-TR"/>
            <a:t>Krize hazırlık ve korunma </a:t>
          </a:r>
          <a:endParaRPr lang="en-US"/>
        </a:p>
      </dgm:t>
    </dgm:pt>
    <dgm:pt modelId="{15DFEEB7-6DC1-402D-980C-673A2119BDDB}" type="parTrans" cxnId="{BD4C3535-A456-41A1-A0DA-1460FA996AD8}">
      <dgm:prSet/>
      <dgm:spPr/>
      <dgm:t>
        <a:bodyPr/>
        <a:lstStyle/>
        <a:p>
          <a:endParaRPr lang="en-US"/>
        </a:p>
      </dgm:t>
    </dgm:pt>
    <dgm:pt modelId="{47432C25-C08E-40A0-BCA5-3F34B8FAE8B1}" type="sibTrans" cxnId="{BD4C3535-A456-41A1-A0DA-1460FA996AD8}">
      <dgm:prSet/>
      <dgm:spPr/>
      <dgm:t>
        <a:bodyPr/>
        <a:lstStyle/>
        <a:p>
          <a:endParaRPr lang="en-US"/>
        </a:p>
      </dgm:t>
    </dgm:pt>
    <dgm:pt modelId="{CFAD5502-DF4D-4F78-8AAF-91FE2E4CAC04}">
      <dgm:prSet/>
      <dgm:spPr/>
      <dgm:t>
        <a:bodyPr/>
        <a:lstStyle/>
        <a:p>
          <a:r>
            <a:rPr lang="tr-TR"/>
            <a:t>Krizin denetim altına alınması </a:t>
          </a:r>
          <a:endParaRPr lang="en-US"/>
        </a:p>
      </dgm:t>
    </dgm:pt>
    <dgm:pt modelId="{16129049-08D8-458A-B63A-8E3E94DD1B96}" type="parTrans" cxnId="{C39AD1FA-1209-459C-85CE-7FEA4C594172}">
      <dgm:prSet/>
      <dgm:spPr/>
      <dgm:t>
        <a:bodyPr/>
        <a:lstStyle/>
        <a:p>
          <a:endParaRPr lang="en-US"/>
        </a:p>
      </dgm:t>
    </dgm:pt>
    <dgm:pt modelId="{8BF56D03-3056-4ECA-9662-F341E79C0E56}" type="sibTrans" cxnId="{C39AD1FA-1209-459C-85CE-7FEA4C594172}">
      <dgm:prSet/>
      <dgm:spPr/>
      <dgm:t>
        <a:bodyPr/>
        <a:lstStyle/>
        <a:p>
          <a:endParaRPr lang="en-US"/>
        </a:p>
      </dgm:t>
    </dgm:pt>
    <dgm:pt modelId="{D29D9A63-6ECE-4F70-A5AD-894EB8670BFA}">
      <dgm:prSet/>
      <dgm:spPr/>
      <dgm:t>
        <a:bodyPr/>
        <a:lstStyle/>
        <a:p>
          <a:r>
            <a:rPr lang="tr-TR"/>
            <a:t>Normal duruma geçiş </a:t>
          </a:r>
          <a:endParaRPr lang="en-US"/>
        </a:p>
      </dgm:t>
    </dgm:pt>
    <dgm:pt modelId="{18569FF2-69BA-4889-BEA2-F9505C40A3F5}" type="parTrans" cxnId="{A4972705-7240-49D6-AA29-9F6EF5802ADE}">
      <dgm:prSet/>
      <dgm:spPr/>
      <dgm:t>
        <a:bodyPr/>
        <a:lstStyle/>
        <a:p>
          <a:endParaRPr lang="en-US"/>
        </a:p>
      </dgm:t>
    </dgm:pt>
    <dgm:pt modelId="{B4C02E6C-5B7F-4674-A90B-FCE920EA0095}" type="sibTrans" cxnId="{A4972705-7240-49D6-AA29-9F6EF5802ADE}">
      <dgm:prSet/>
      <dgm:spPr/>
      <dgm:t>
        <a:bodyPr/>
        <a:lstStyle/>
        <a:p>
          <a:endParaRPr lang="en-US"/>
        </a:p>
      </dgm:t>
    </dgm:pt>
    <dgm:pt modelId="{F5AFBBC0-B059-4434-8D0D-9E784EC69865}">
      <dgm:prSet/>
      <dgm:spPr/>
      <dgm:t>
        <a:bodyPr/>
        <a:lstStyle/>
        <a:p>
          <a:r>
            <a:rPr lang="tr-TR"/>
            <a:t>Öğrenme ve değerlendirme.</a:t>
          </a:r>
          <a:endParaRPr lang="en-US"/>
        </a:p>
      </dgm:t>
    </dgm:pt>
    <dgm:pt modelId="{156CFE05-22BE-4C31-8E3D-5938AFB54D48}" type="parTrans" cxnId="{1CE3C586-EE17-4639-8A71-8DA7DB64241C}">
      <dgm:prSet/>
      <dgm:spPr/>
      <dgm:t>
        <a:bodyPr/>
        <a:lstStyle/>
        <a:p>
          <a:endParaRPr lang="en-US"/>
        </a:p>
      </dgm:t>
    </dgm:pt>
    <dgm:pt modelId="{AA3D9289-02EA-44E6-8BAE-1F799EE17533}" type="sibTrans" cxnId="{1CE3C586-EE17-4639-8A71-8DA7DB64241C}">
      <dgm:prSet/>
      <dgm:spPr/>
      <dgm:t>
        <a:bodyPr/>
        <a:lstStyle/>
        <a:p>
          <a:endParaRPr lang="en-US"/>
        </a:p>
      </dgm:t>
    </dgm:pt>
    <dgm:pt modelId="{E00C4715-C2E5-415B-93D7-FCF8007F371A}" type="pres">
      <dgm:prSet presAssocID="{48F9BAC4-A4A4-47D6-95B0-13F31B063124}" presName="linear" presStyleCnt="0">
        <dgm:presLayoutVars>
          <dgm:animLvl val="lvl"/>
          <dgm:resizeHandles val="exact"/>
        </dgm:presLayoutVars>
      </dgm:prSet>
      <dgm:spPr/>
    </dgm:pt>
    <dgm:pt modelId="{D36770C7-BE7D-48C5-813E-0475B2DA0E52}" type="pres">
      <dgm:prSet presAssocID="{469FFDF0-AA20-43FB-8B51-D692BFFC9C71}" presName="parentText" presStyleLbl="node1" presStyleIdx="0" presStyleCnt="6">
        <dgm:presLayoutVars>
          <dgm:chMax val="0"/>
          <dgm:bulletEnabled val="1"/>
        </dgm:presLayoutVars>
      </dgm:prSet>
      <dgm:spPr/>
    </dgm:pt>
    <dgm:pt modelId="{93061255-455D-4727-9D63-75BC6B8A0B46}" type="pres">
      <dgm:prSet presAssocID="{FC28E40B-3E15-4F90-97B7-C10DA30D25CA}" presName="spacer" presStyleCnt="0"/>
      <dgm:spPr/>
    </dgm:pt>
    <dgm:pt modelId="{309716B3-8A6D-49B1-9E88-56EB045A46FA}" type="pres">
      <dgm:prSet presAssocID="{9942D347-D06D-4A71-8A6E-8125DF470328}" presName="parentText" presStyleLbl="node1" presStyleIdx="1" presStyleCnt="6">
        <dgm:presLayoutVars>
          <dgm:chMax val="0"/>
          <dgm:bulletEnabled val="1"/>
        </dgm:presLayoutVars>
      </dgm:prSet>
      <dgm:spPr/>
    </dgm:pt>
    <dgm:pt modelId="{A80CB3BD-FCB1-423A-A28F-C77585B46D39}" type="pres">
      <dgm:prSet presAssocID="{21506448-3A63-4955-91FE-0C1A51682811}" presName="spacer" presStyleCnt="0"/>
      <dgm:spPr/>
    </dgm:pt>
    <dgm:pt modelId="{24B50AB9-9303-4B77-8D11-79283EF423FC}" type="pres">
      <dgm:prSet presAssocID="{8AFE4166-206C-491D-9708-23A83F039810}" presName="parentText" presStyleLbl="node1" presStyleIdx="2" presStyleCnt="6">
        <dgm:presLayoutVars>
          <dgm:chMax val="0"/>
          <dgm:bulletEnabled val="1"/>
        </dgm:presLayoutVars>
      </dgm:prSet>
      <dgm:spPr/>
    </dgm:pt>
    <dgm:pt modelId="{D41667E5-1B47-47FA-A5FA-065BDDAABD4B}" type="pres">
      <dgm:prSet presAssocID="{47432C25-C08E-40A0-BCA5-3F34B8FAE8B1}" presName="spacer" presStyleCnt="0"/>
      <dgm:spPr/>
    </dgm:pt>
    <dgm:pt modelId="{2F339D96-3764-457B-9776-4145E0F2F42B}" type="pres">
      <dgm:prSet presAssocID="{CFAD5502-DF4D-4F78-8AAF-91FE2E4CAC04}" presName="parentText" presStyleLbl="node1" presStyleIdx="3" presStyleCnt="6">
        <dgm:presLayoutVars>
          <dgm:chMax val="0"/>
          <dgm:bulletEnabled val="1"/>
        </dgm:presLayoutVars>
      </dgm:prSet>
      <dgm:spPr/>
    </dgm:pt>
    <dgm:pt modelId="{6BE39D23-6C7D-4750-A0F4-1E3AA7C6D42D}" type="pres">
      <dgm:prSet presAssocID="{8BF56D03-3056-4ECA-9662-F341E79C0E56}" presName="spacer" presStyleCnt="0"/>
      <dgm:spPr/>
    </dgm:pt>
    <dgm:pt modelId="{1E0B0054-B642-4A29-9E1C-29DC76D4776F}" type="pres">
      <dgm:prSet presAssocID="{D29D9A63-6ECE-4F70-A5AD-894EB8670BFA}" presName="parentText" presStyleLbl="node1" presStyleIdx="4" presStyleCnt="6">
        <dgm:presLayoutVars>
          <dgm:chMax val="0"/>
          <dgm:bulletEnabled val="1"/>
        </dgm:presLayoutVars>
      </dgm:prSet>
      <dgm:spPr/>
    </dgm:pt>
    <dgm:pt modelId="{F7DF5A66-5755-45B3-BD66-968B13CCB5D3}" type="pres">
      <dgm:prSet presAssocID="{B4C02E6C-5B7F-4674-A90B-FCE920EA0095}" presName="spacer" presStyleCnt="0"/>
      <dgm:spPr/>
    </dgm:pt>
    <dgm:pt modelId="{CBC3BE38-9D2A-4F62-A6CD-525C66CFC0B4}" type="pres">
      <dgm:prSet presAssocID="{F5AFBBC0-B059-4434-8D0D-9E784EC69865}" presName="parentText" presStyleLbl="node1" presStyleIdx="5" presStyleCnt="6">
        <dgm:presLayoutVars>
          <dgm:chMax val="0"/>
          <dgm:bulletEnabled val="1"/>
        </dgm:presLayoutVars>
      </dgm:prSet>
      <dgm:spPr/>
    </dgm:pt>
  </dgm:ptLst>
  <dgm:cxnLst>
    <dgm:cxn modelId="{A4972705-7240-49D6-AA29-9F6EF5802ADE}" srcId="{48F9BAC4-A4A4-47D6-95B0-13F31B063124}" destId="{D29D9A63-6ECE-4F70-A5AD-894EB8670BFA}" srcOrd="4" destOrd="0" parTransId="{18569FF2-69BA-4889-BEA2-F9505C40A3F5}" sibTransId="{B4C02E6C-5B7F-4674-A90B-FCE920EA0095}"/>
    <dgm:cxn modelId="{2CAD9E1B-6C81-4ABE-BD04-0898B9C7014D}" type="presOf" srcId="{9942D347-D06D-4A71-8A6E-8125DF470328}" destId="{309716B3-8A6D-49B1-9E88-56EB045A46FA}" srcOrd="0" destOrd="0" presId="urn:microsoft.com/office/officeart/2005/8/layout/vList2"/>
    <dgm:cxn modelId="{013F5A22-D92D-48FB-9F7A-8C9750E46E47}" srcId="{48F9BAC4-A4A4-47D6-95B0-13F31B063124}" destId="{469FFDF0-AA20-43FB-8B51-D692BFFC9C71}" srcOrd="0" destOrd="0" parTransId="{3373800F-E26A-44B4-BA75-84C0B95236A5}" sibTransId="{FC28E40B-3E15-4F90-97B7-C10DA30D25CA}"/>
    <dgm:cxn modelId="{BD4C3535-A456-41A1-A0DA-1460FA996AD8}" srcId="{48F9BAC4-A4A4-47D6-95B0-13F31B063124}" destId="{8AFE4166-206C-491D-9708-23A83F039810}" srcOrd="2" destOrd="0" parTransId="{15DFEEB7-6DC1-402D-980C-673A2119BDDB}" sibTransId="{47432C25-C08E-40A0-BCA5-3F34B8FAE8B1}"/>
    <dgm:cxn modelId="{B0D95836-6690-4F11-812E-8CB586C0C109}" type="presOf" srcId="{CFAD5502-DF4D-4F78-8AAF-91FE2E4CAC04}" destId="{2F339D96-3764-457B-9776-4145E0F2F42B}" srcOrd="0" destOrd="0" presId="urn:microsoft.com/office/officeart/2005/8/layout/vList2"/>
    <dgm:cxn modelId="{1CE3C586-EE17-4639-8A71-8DA7DB64241C}" srcId="{48F9BAC4-A4A4-47D6-95B0-13F31B063124}" destId="{F5AFBBC0-B059-4434-8D0D-9E784EC69865}" srcOrd="5" destOrd="0" parTransId="{156CFE05-22BE-4C31-8E3D-5938AFB54D48}" sibTransId="{AA3D9289-02EA-44E6-8BAE-1F799EE17533}"/>
    <dgm:cxn modelId="{6BB7338B-8DAE-47FA-96E5-A79A7BF1FFD9}" type="presOf" srcId="{D29D9A63-6ECE-4F70-A5AD-894EB8670BFA}" destId="{1E0B0054-B642-4A29-9E1C-29DC76D4776F}" srcOrd="0" destOrd="0" presId="urn:microsoft.com/office/officeart/2005/8/layout/vList2"/>
    <dgm:cxn modelId="{123794AA-67BB-4B9D-98CA-CF3F27696C6C}" type="presOf" srcId="{48F9BAC4-A4A4-47D6-95B0-13F31B063124}" destId="{E00C4715-C2E5-415B-93D7-FCF8007F371A}" srcOrd="0" destOrd="0" presId="urn:microsoft.com/office/officeart/2005/8/layout/vList2"/>
    <dgm:cxn modelId="{F54A82B0-2F1B-4294-9F4E-C827A64E7362}" type="presOf" srcId="{469FFDF0-AA20-43FB-8B51-D692BFFC9C71}" destId="{D36770C7-BE7D-48C5-813E-0475B2DA0E52}" srcOrd="0" destOrd="0" presId="urn:microsoft.com/office/officeart/2005/8/layout/vList2"/>
    <dgm:cxn modelId="{27D4D7BE-A4B4-453D-8B38-008C740D90CB}" type="presOf" srcId="{8AFE4166-206C-491D-9708-23A83F039810}" destId="{24B50AB9-9303-4B77-8D11-79283EF423FC}" srcOrd="0" destOrd="0" presId="urn:microsoft.com/office/officeart/2005/8/layout/vList2"/>
    <dgm:cxn modelId="{217F9AC0-B963-4B64-8389-5F998FFA28E7}" type="presOf" srcId="{F5AFBBC0-B059-4434-8D0D-9E784EC69865}" destId="{CBC3BE38-9D2A-4F62-A6CD-525C66CFC0B4}" srcOrd="0" destOrd="0" presId="urn:microsoft.com/office/officeart/2005/8/layout/vList2"/>
    <dgm:cxn modelId="{C17C49EB-4E71-4E61-B32D-64201E062514}" srcId="{48F9BAC4-A4A4-47D6-95B0-13F31B063124}" destId="{9942D347-D06D-4A71-8A6E-8125DF470328}" srcOrd="1" destOrd="0" parTransId="{EF7EF03D-C4DF-4A4F-AB4B-1E07ED7B753A}" sibTransId="{21506448-3A63-4955-91FE-0C1A51682811}"/>
    <dgm:cxn modelId="{C39AD1FA-1209-459C-85CE-7FEA4C594172}" srcId="{48F9BAC4-A4A4-47D6-95B0-13F31B063124}" destId="{CFAD5502-DF4D-4F78-8AAF-91FE2E4CAC04}" srcOrd="3" destOrd="0" parTransId="{16129049-08D8-458A-B63A-8E3E94DD1B96}" sibTransId="{8BF56D03-3056-4ECA-9662-F341E79C0E56}"/>
    <dgm:cxn modelId="{53D3F0F8-E0D4-417E-AD0F-6D23169C84FE}" type="presParOf" srcId="{E00C4715-C2E5-415B-93D7-FCF8007F371A}" destId="{D36770C7-BE7D-48C5-813E-0475B2DA0E52}" srcOrd="0" destOrd="0" presId="urn:microsoft.com/office/officeart/2005/8/layout/vList2"/>
    <dgm:cxn modelId="{BAE96946-C3CC-4087-AFF6-4ED3F4AF53BC}" type="presParOf" srcId="{E00C4715-C2E5-415B-93D7-FCF8007F371A}" destId="{93061255-455D-4727-9D63-75BC6B8A0B46}" srcOrd="1" destOrd="0" presId="urn:microsoft.com/office/officeart/2005/8/layout/vList2"/>
    <dgm:cxn modelId="{55D940C3-284B-4992-88F5-92695EC8A78C}" type="presParOf" srcId="{E00C4715-C2E5-415B-93D7-FCF8007F371A}" destId="{309716B3-8A6D-49B1-9E88-56EB045A46FA}" srcOrd="2" destOrd="0" presId="urn:microsoft.com/office/officeart/2005/8/layout/vList2"/>
    <dgm:cxn modelId="{4D1A2E09-EC88-43D0-BDE9-2F34E1CCEB67}" type="presParOf" srcId="{E00C4715-C2E5-415B-93D7-FCF8007F371A}" destId="{A80CB3BD-FCB1-423A-A28F-C77585B46D39}" srcOrd="3" destOrd="0" presId="urn:microsoft.com/office/officeart/2005/8/layout/vList2"/>
    <dgm:cxn modelId="{4C66A849-9B5E-4F00-831F-164B7742E492}" type="presParOf" srcId="{E00C4715-C2E5-415B-93D7-FCF8007F371A}" destId="{24B50AB9-9303-4B77-8D11-79283EF423FC}" srcOrd="4" destOrd="0" presId="urn:microsoft.com/office/officeart/2005/8/layout/vList2"/>
    <dgm:cxn modelId="{18D350A4-56E1-4630-A8F1-CB7A9DCDD7C1}" type="presParOf" srcId="{E00C4715-C2E5-415B-93D7-FCF8007F371A}" destId="{D41667E5-1B47-47FA-A5FA-065BDDAABD4B}" srcOrd="5" destOrd="0" presId="urn:microsoft.com/office/officeart/2005/8/layout/vList2"/>
    <dgm:cxn modelId="{577C820A-168E-4243-8196-57064BC56D82}" type="presParOf" srcId="{E00C4715-C2E5-415B-93D7-FCF8007F371A}" destId="{2F339D96-3764-457B-9776-4145E0F2F42B}" srcOrd="6" destOrd="0" presId="urn:microsoft.com/office/officeart/2005/8/layout/vList2"/>
    <dgm:cxn modelId="{4575CD50-656F-40A4-AAE4-67C889E282C8}" type="presParOf" srcId="{E00C4715-C2E5-415B-93D7-FCF8007F371A}" destId="{6BE39D23-6C7D-4750-A0F4-1E3AA7C6D42D}" srcOrd="7" destOrd="0" presId="urn:microsoft.com/office/officeart/2005/8/layout/vList2"/>
    <dgm:cxn modelId="{5C26E84A-980B-46C5-BC0A-2C0F6F98589F}" type="presParOf" srcId="{E00C4715-C2E5-415B-93D7-FCF8007F371A}" destId="{1E0B0054-B642-4A29-9E1C-29DC76D4776F}" srcOrd="8" destOrd="0" presId="urn:microsoft.com/office/officeart/2005/8/layout/vList2"/>
    <dgm:cxn modelId="{6215A47E-819A-4310-9604-B190E6FA6256}" type="presParOf" srcId="{E00C4715-C2E5-415B-93D7-FCF8007F371A}" destId="{F7DF5A66-5755-45B3-BD66-968B13CCB5D3}" srcOrd="9" destOrd="0" presId="urn:microsoft.com/office/officeart/2005/8/layout/vList2"/>
    <dgm:cxn modelId="{2536AC6B-3771-4346-9395-9374D322867D}" type="presParOf" srcId="{E00C4715-C2E5-415B-93D7-FCF8007F371A}" destId="{CBC3BE38-9D2A-4F62-A6CD-525C66CFC0B4}"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BA3C3A-9903-4106-953C-DB5C9702358C}">
      <dsp:nvSpPr>
        <dsp:cNvPr id="0" name=""/>
        <dsp:cNvSpPr/>
      </dsp:nvSpPr>
      <dsp:spPr>
        <a:xfrm>
          <a:off x="0" y="1001647"/>
          <a:ext cx="7812562" cy="184919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C2007F4-20A0-4834-8784-F4D97BD5A9BC}">
      <dsp:nvSpPr>
        <dsp:cNvPr id="0" name=""/>
        <dsp:cNvSpPr/>
      </dsp:nvSpPr>
      <dsp:spPr>
        <a:xfrm>
          <a:off x="559381" y="1417716"/>
          <a:ext cx="1017057" cy="101705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AC76195-8A14-4542-BDB8-1DEB500B7406}">
      <dsp:nvSpPr>
        <dsp:cNvPr id="0" name=""/>
        <dsp:cNvSpPr/>
      </dsp:nvSpPr>
      <dsp:spPr>
        <a:xfrm>
          <a:off x="2135821" y="1001647"/>
          <a:ext cx="5676740" cy="1849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5707" tIns="195707" rIns="195707" bIns="195707" numCol="1" spcCol="1270" anchor="ctr" anchorCtr="0">
          <a:noAutofit/>
        </a:bodyPr>
        <a:lstStyle/>
        <a:p>
          <a:pPr marL="0" lvl="0" indent="0" algn="l" defTabSz="755650">
            <a:lnSpc>
              <a:spcPct val="90000"/>
            </a:lnSpc>
            <a:spcBef>
              <a:spcPct val="0"/>
            </a:spcBef>
            <a:spcAft>
              <a:spcPct val="35000"/>
            </a:spcAft>
            <a:buNone/>
          </a:pPr>
          <a:r>
            <a:rPr lang="tr-TR" sz="1700" kern="1200"/>
            <a:t>İnsan ve toplum yaşamında görülen sosyal, psikolojik, ekonomik, mali, siyasi, tıbbi ve doğal krizlerin yanında, çalışma ve yönetim yaşamında da örgütsel krizler görülebilir. Kriz, birdenbire ortaya çıkan, önceden öngörülemeyen, beklenmedik ve olağandışı bir durumu ifade eder. </a:t>
          </a:r>
          <a:endParaRPr lang="en-US" sz="1700" kern="1200"/>
        </a:p>
      </dsp:txBody>
      <dsp:txXfrm>
        <a:off x="2135821" y="1001647"/>
        <a:ext cx="5676740" cy="1849195"/>
      </dsp:txXfrm>
    </dsp:sp>
    <dsp:sp modelId="{AE57EA8D-DA7D-428D-B13F-31632C46DA89}">
      <dsp:nvSpPr>
        <dsp:cNvPr id="0" name=""/>
        <dsp:cNvSpPr/>
      </dsp:nvSpPr>
      <dsp:spPr>
        <a:xfrm>
          <a:off x="0" y="3313142"/>
          <a:ext cx="7812562" cy="184919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956B9A1-DA87-4011-8FFC-04C1CE68AF23}">
      <dsp:nvSpPr>
        <dsp:cNvPr id="0" name=""/>
        <dsp:cNvSpPr/>
      </dsp:nvSpPr>
      <dsp:spPr>
        <a:xfrm>
          <a:off x="559381" y="3729211"/>
          <a:ext cx="1017057" cy="101705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C8C1652-61E7-414C-93F4-10D011A344CB}">
      <dsp:nvSpPr>
        <dsp:cNvPr id="0" name=""/>
        <dsp:cNvSpPr/>
      </dsp:nvSpPr>
      <dsp:spPr>
        <a:xfrm>
          <a:off x="2135821" y="3313142"/>
          <a:ext cx="5676740" cy="1849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5707" tIns="195707" rIns="195707" bIns="195707" numCol="1" spcCol="1270" anchor="ctr" anchorCtr="0">
          <a:noAutofit/>
        </a:bodyPr>
        <a:lstStyle/>
        <a:p>
          <a:pPr marL="0" lvl="0" indent="0" algn="l" defTabSz="755650">
            <a:lnSpc>
              <a:spcPct val="90000"/>
            </a:lnSpc>
            <a:spcBef>
              <a:spcPct val="0"/>
            </a:spcBef>
            <a:spcAft>
              <a:spcPct val="35000"/>
            </a:spcAft>
            <a:buNone/>
          </a:pPr>
          <a:r>
            <a:rPr lang="tr-TR" sz="1700" kern="1200"/>
            <a:t>Bu yüzden kriz, örgütsel yaşamda, özel olarak yönetilmesi gereken önemli bir durum ve sorundur. Kriz, aynı zamanda, yöneticilerin ve iş görenlerin yaşamında önemli bir stres kaynağıdır.</a:t>
          </a:r>
          <a:endParaRPr lang="en-US" sz="1700" kern="1200"/>
        </a:p>
      </dsp:txBody>
      <dsp:txXfrm>
        <a:off x="2135821" y="3313142"/>
        <a:ext cx="5676740" cy="1849195"/>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D55CDA-FECE-4AFE-9C55-CA38CEDF6800}">
      <dsp:nvSpPr>
        <dsp:cNvPr id="0" name=""/>
        <dsp:cNvSpPr/>
      </dsp:nvSpPr>
      <dsp:spPr>
        <a:xfrm>
          <a:off x="0" y="0"/>
          <a:ext cx="6831118"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37E129-8785-4BEE-8FB4-E356F6474379}">
      <dsp:nvSpPr>
        <dsp:cNvPr id="0" name=""/>
        <dsp:cNvSpPr/>
      </dsp:nvSpPr>
      <dsp:spPr>
        <a:xfrm>
          <a:off x="0" y="0"/>
          <a:ext cx="6831118" cy="1514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tr-TR" sz="3000" kern="1200"/>
            <a:t>İstemeksizin davranmak yerine, her olay kendi koşulları içinde ele alınmalıdır.</a:t>
          </a:r>
          <a:endParaRPr lang="en-US" sz="3000" kern="1200"/>
        </a:p>
      </dsp:txBody>
      <dsp:txXfrm>
        <a:off x="0" y="0"/>
        <a:ext cx="6831118" cy="1514975"/>
      </dsp:txXfrm>
    </dsp:sp>
    <dsp:sp modelId="{97378443-F2B9-4C47-B71B-F0C83A159DA4}">
      <dsp:nvSpPr>
        <dsp:cNvPr id="0" name=""/>
        <dsp:cNvSpPr/>
      </dsp:nvSpPr>
      <dsp:spPr>
        <a:xfrm>
          <a:off x="0" y="1514975"/>
          <a:ext cx="6831118" cy="0"/>
        </a:xfrm>
        <a:prstGeom prst="line">
          <a:avLst/>
        </a:prstGeom>
        <a:solidFill>
          <a:schemeClr val="accent2">
            <a:hueOff val="2147871"/>
            <a:satOff val="-6164"/>
            <a:lumOff val="-9870"/>
            <a:alphaOff val="0"/>
          </a:schemeClr>
        </a:solidFill>
        <a:ln w="19050" cap="flat" cmpd="sng" algn="ctr">
          <a:solidFill>
            <a:schemeClr val="accent2">
              <a:hueOff val="2147871"/>
              <a:satOff val="-6164"/>
              <a:lumOff val="-987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D4BAE9-85DE-415C-83BE-197CD00CAE0C}">
      <dsp:nvSpPr>
        <dsp:cNvPr id="0" name=""/>
        <dsp:cNvSpPr/>
      </dsp:nvSpPr>
      <dsp:spPr>
        <a:xfrm>
          <a:off x="0" y="1514975"/>
          <a:ext cx="6831118" cy="1514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tr-TR" sz="3000" kern="1200"/>
            <a:t>Gruptakilere ilgi gösterilmeli ve ekibin beraber çalışabileceği varsayılmalıdır.</a:t>
          </a:r>
          <a:endParaRPr lang="en-US" sz="3000" kern="1200"/>
        </a:p>
      </dsp:txBody>
      <dsp:txXfrm>
        <a:off x="0" y="1514975"/>
        <a:ext cx="6831118" cy="1514975"/>
      </dsp:txXfrm>
    </dsp:sp>
    <dsp:sp modelId="{F422C1D9-22DF-4E7E-9E3D-745F5C67F184}">
      <dsp:nvSpPr>
        <dsp:cNvPr id="0" name=""/>
        <dsp:cNvSpPr/>
      </dsp:nvSpPr>
      <dsp:spPr>
        <a:xfrm>
          <a:off x="0" y="3029950"/>
          <a:ext cx="6831118" cy="0"/>
        </a:xfrm>
        <a:prstGeom prst="line">
          <a:avLst/>
        </a:prstGeom>
        <a:solidFill>
          <a:schemeClr val="accent2">
            <a:hueOff val="4295743"/>
            <a:satOff val="-12329"/>
            <a:lumOff val="-19739"/>
            <a:alphaOff val="0"/>
          </a:schemeClr>
        </a:solidFill>
        <a:ln w="19050" cap="flat" cmpd="sng" algn="ctr">
          <a:solidFill>
            <a:schemeClr val="accent2">
              <a:hueOff val="4295743"/>
              <a:satOff val="-12329"/>
              <a:lumOff val="-1973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2A4AB9-3A6A-45D2-8F11-B76F6BA1BBCC}">
      <dsp:nvSpPr>
        <dsp:cNvPr id="0" name=""/>
        <dsp:cNvSpPr/>
      </dsp:nvSpPr>
      <dsp:spPr>
        <a:xfrm>
          <a:off x="0" y="3029950"/>
          <a:ext cx="6831118" cy="1514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tr-TR" sz="3000" kern="1200"/>
            <a:t>Kriz anlarında, sözcüklerin hareketlerden daha çarpıcı olabileceği hatırda tutulmalıdır.</a:t>
          </a:r>
          <a:endParaRPr lang="en-US" sz="3000" kern="1200"/>
        </a:p>
      </dsp:txBody>
      <dsp:txXfrm>
        <a:off x="0" y="3029950"/>
        <a:ext cx="6831118" cy="1514975"/>
      </dsp:txXfrm>
    </dsp:sp>
    <dsp:sp modelId="{93E82CCF-A83E-4A1B-9B69-451292112653}">
      <dsp:nvSpPr>
        <dsp:cNvPr id="0" name=""/>
        <dsp:cNvSpPr/>
      </dsp:nvSpPr>
      <dsp:spPr>
        <a:xfrm>
          <a:off x="0" y="4544925"/>
          <a:ext cx="6831118" cy="0"/>
        </a:xfrm>
        <a:prstGeom prst="line">
          <a:avLst/>
        </a:prstGeom>
        <a:solidFill>
          <a:schemeClr val="accent2">
            <a:hueOff val="6443614"/>
            <a:satOff val="-18493"/>
            <a:lumOff val="-29609"/>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3FAA34-520C-4828-AB17-9EB00347C556}">
      <dsp:nvSpPr>
        <dsp:cNvPr id="0" name=""/>
        <dsp:cNvSpPr/>
      </dsp:nvSpPr>
      <dsp:spPr>
        <a:xfrm>
          <a:off x="0" y="4544925"/>
          <a:ext cx="6831118" cy="1514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tr-TR" sz="3000" kern="1200"/>
            <a:t>Sorun teşhis edildikten sonra, zamanla çözümlenip çözümlenemeyeceği düşünülmelidir. </a:t>
          </a:r>
          <a:endParaRPr lang="en-US" sz="3000" kern="1200"/>
        </a:p>
      </dsp:txBody>
      <dsp:txXfrm>
        <a:off x="0" y="4544925"/>
        <a:ext cx="6831118" cy="151497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80E75C-4970-4A77-B138-2C7935C9F208}">
      <dsp:nvSpPr>
        <dsp:cNvPr id="0" name=""/>
        <dsp:cNvSpPr/>
      </dsp:nvSpPr>
      <dsp:spPr>
        <a:xfrm>
          <a:off x="0" y="189280"/>
          <a:ext cx="6831118" cy="1074060"/>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tr-TR" sz="2700" kern="1200"/>
            <a:t>İşgörenlere kendi sorunlarını çözmeleri için gerekli teşvik ve fırsat tanınmalıdır.</a:t>
          </a:r>
          <a:endParaRPr lang="en-US" sz="2700" kern="1200"/>
        </a:p>
      </dsp:txBody>
      <dsp:txXfrm>
        <a:off x="52431" y="241711"/>
        <a:ext cx="6726256" cy="969198"/>
      </dsp:txXfrm>
    </dsp:sp>
    <dsp:sp modelId="{3FCDDBA5-1E0E-4253-8132-B684C566F897}">
      <dsp:nvSpPr>
        <dsp:cNvPr id="0" name=""/>
        <dsp:cNvSpPr/>
      </dsp:nvSpPr>
      <dsp:spPr>
        <a:xfrm>
          <a:off x="0" y="1341100"/>
          <a:ext cx="6831118" cy="1074060"/>
        </a:xfrm>
        <a:prstGeom prst="round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tr-TR" sz="2700" kern="1200"/>
            <a:t>Ekibin tutumu değiştirilecekse, tehdide değil, olumlu desteğe başvurulmalıdır.</a:t>
          </a:r>
          <a:endParaRPr lang="en-US" sz="2700" kern="1200"/>
        </a:p>
      </dsp:txBody>
      <dsp:txXfrm>
        <a:off x="52431" y="1393531"/>
        <a:ext cx="6726256" cy="969198"/>
      </dsp:txXfrm>
    </dsp:sp>
    <dsp:sp modelId="{E2086D46-3547-4305-917E-07863F42F0C8}">
      <dsp:nvSpPr>
        <dsp:cNvPr id="0" name=""/>
        <dsp:cNvSpPr/>
      </dsp:nvSpPr>
      <dsp:spPr>
        <a:xfrm>
          <a:off x="0" y="2492920"/>
          <a:ext cx="6831118" cy="1074060"/>
        </a:xfrm>
        <a:prstGeom prst="round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tr-TR" sz="2700" kern="1200"/>
            <a:t>Duygulara hakim olunmalıdır.</a:t>
          </a:r>
          <a:endParaRPr lang="en-US" sz="2700" kern="1200"/>
        </a:p>
      </dsp:txBody>
      <dsp:txXfrm>
        <a:off x="52431" y="2545351"/>
        <a:ext cx="6726256" cy="969198"/>
      </dsp:txXfrm>
    </dsp:sp>
    <dsp:sp modelId="{24A285BE-0811-4345-B5EB-78B38D524D8E}">
      <dsp:nvSpPr>
        <dsp:cNvPr id="0" name=""/>
        <dsp:cNvSpPr/>
      </dsp:nvSpPr>
      <dsp:spPr>
        <a:xfrm>
          <a:off x="0" y="3644740"/>
          <a:ext cx="6831118" cy="1074060"/>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tr-TR" sz="2700" kern="1200"/>
            <a:t>Ekipteki herkesin olay karşısında yönetici ile aynı tepkiyi göstermesi beklenmemelidir.</a:t>
          </a:r>
          <a:endParaRPr lang="en-US" sz="2700" kern="1200"/>
        </a:p>
      </dsp:txBody>
      <dsp:txXfrm>
        <a:off x="52431" y="3697171"/>
        <a:ext cx="6726256" cy="969198"/>
      </dsp:txXfrm>
    </dsp:sp>
    <dsp:sp modelId="{6FE537B6-ACD4-4062-9EB6-37CB3BA975FC}">
      <dsp:nvSpPr>
        <dsp:cNvPr id="0" name=""/>
        <dsp:cNvSpPr/>
      </dsp:nvSpPr>
      <dsp:spPr>
        <a:xfrm>
          <a:off x="0" y="4796560"/>
          <a:ext cx="6831118" cy="1074060"/>
        </a:xfrm>
        <a:prstGeom prst="round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tr-TR" sz="2700" kern="1200"/>
            <a:t>Yönetici, ekibin amiri olduğunu asla unutmamalıdır. </a:t>
          </a:r>
          <a:endParaRPr lang="en-US" sz="2700" kern="1200"/>
        </a:p>
      </dsp:txBody>
      <dsp:txXfrm>
        <a:off x="52431" y="4848991"/>
        <a:ext cx="6726256" cy="96919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8327FE-91CC-4A04-A9A3-91A292C6FE35}">
      <dsp:nvSpPr>
        <dsp:cNvPr id="0" name=""/>
        <dsp:cNvSpPr/>
      </dsp:nvSpPr>
      <dsp:spPr>
        <a:xfrm>
          <a:off x="0" y="544738"/>
          <a:ext cx="6364224" cy="2156017"/>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tr-TR" sz="3900" b="1" i="1" kern="1200"/>
            <a:t>Değişim,</a:t>
          </a:r>
          <a:endParaRPr lang="en-US" sz="3900" kern="1200"/>
        </a:p>
      </dsp:txBody>
      <dsp:txXfrm>
        <a:off x="105248" y="649986"/>
        <a:ext cx="6153728" cy="1945521"/>
      </dsp:txXfrm>
    </dsp:sp>
    <dsp:sp modelId="{6BC00EB2-DF96-4ABB-9E55-89148194A192}">
      <dsp:nvSpPr>
        <dsp:cNvPr id="0" name=""/>
        <dsp:cNvSpPr/>
      </dsp:nvSpPr>
      <dsp:spPr>
        <a:xfrm>
          <a:off x="0" y="2813075"/>
          <a:ext cx="6364224" cy="2156017"/>
        </a:xfrm>
        <a:prstGeom prst="round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tr-TR" sz="3900" kern="1200"/>
            <a:t>Teoride, </a:t>
          </a:r>
          <a:r>
            <a:rPr lang="tr-TR" sz="3900" b="1" i="1" kern="1200"/>
            <a:t>süreklilik, kaynak ve kapsam</a:t>
          </a:r>
          <a:r>
            <a:rPr lang="tr-TR" sz="3900" i="1" kern="1200"/>
            <a:t> </a:t>
          </a:r>
          <a:r>
            <a:rPr lang="tr-TR" sz="3900" kern="1200"/>
            <a:t>özellikleriyle ele alınmaktadır.</a:t>
          </a:r>
          <a:endParaRPr lang="en-US" sz="3900" kern="1200"/>
        </a:p>
      </dsp:txBody>
      <dsp:txXfrm>
        <a:off x="105248" y="2918323"/>
        <a:ext cx="6153728" cy="19455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CD57DD-E5AB-458B-913A-1038A8B10755}">
      <dsp:nvSpPr>
        <dsp:cNvPr id="0" name=""/>
        <dsp:cNvSpPr/>
      </dsp:nvSpPr>
      <dsp:spPr>
        <a:xfrm>
          <a:off x="89132" y="321"/>
          <a:ext cx="4512023" cy="286513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18DA53-0AFE-480A-9C3C-6D5CC6A3111B}">
      <dsp:nvSpPr>
        <dsp:cNvPr id="0" name=""/>
        <dsp:cNvSpPr/>
      </dsp:nvSpPr>
      <dsp:spPr>
        <a:xfrm>
          <a:off x="590468" y="476591"/>
          <a:ext cx="4512023" cy="286513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tr-TR" sz="2000" kern="1200"/>
            <a:t>Krizin ne olduğunu bilmek kadar krize ilişkin yanlış anlamaların ve söylencelerin (mit) bilincinde olmak, örgütlerde etkili kriz yönetimi ve krize karşı sürekli hazır bulunuşu etkileyen bir durumdur. </a:t>
          </a:r>
          <a:endParaRPr lang="en-US" sz="2000" kern="1200"/>
        </a:p>
      </dsp:txBody>
      <dsp:txXfrm>
        <a:off x="674385" y="560508"/>
        <a:ext cx="4344189" cy="2697301"/>
      </dsp:txXfrm>
    </dsp:sp>
    <dsp:sp modelId="{71342235-4DC8-49F5-AB04-E82EAFC77A7A}">
      <dsp:nvSpPr>
        <dsp:cNvPr id="0" name=""/>
        <dsp:cNvSpPr/>
      </dsp:nvSpPr>
      <dsp:spPr>
        <a:xfrm>
          <a:off x="5603827" y="321"/>
          <a:ext cx="4512023" cy="286513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3E0071C-434C-49C1-B195-84A0D64648F7}">
      <dsp:nvSpPr>
        <dsp:cNvPr id="0" name=""/>
        <dsp:cNvSpPr/>
      </dsp:nvSpPr>
      <dsp:spPr>
        <a:xfrm>
          <a:off x="6105163" y="476591"/>
          <a:ext cx="4512023" cy="286513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tr-TR" sz="2000" kern="1200"/>
            <a:t>Booth’a (1993: 96) göre, krize ilişkin bazı mitler mevcuttur. Bu mitlerin farkında olmak, örgütlerin krizle daha etkili başa çıkmaları için önemlidir. Krize karşı hazır olabilmek ve krizle etkili şekilde başa çıkabilmek için hatırda tutulması gereken bazı söylenceler (mitler) şunlardır: </a:t>
          </a:r>
          <a:endParaRPr lang="en-US" sz="2000" kern="1200"/>
        </a:p>
      </dsp:txBody>
      <dsp:txXfrm>
        <a:off x="6189080" y="560508"/>
        <a:ext cx="4344189" cy="269730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CE6C63-ACF9-4926-B086-48564F81ECCA}">
      <dsp:nvSpPr>
        <dsp:cNvPr id="0" name=""/>
        <dsp:cNvSpPr/>
      </dsp:nvSpPr>
      <dsp:spPr>
        <a:xfrm>
          <a:off x="89132" y="321"/>
          <a:ext cx="4512023" cy="286513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82018E-7377-4285-9EB1-416C9363A07E}">
      <dsp:nvSpPr>
        <dsp:cNvPr id="0" name=""/>
        <dsp:cNvSpPr/>
      </dsp:nvSpPr>
      <dsp:spPr>
        <a:xfrm>
          <a:off x="590468" y="476591"/>
          <a:ext cx="4512023" cy="286513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just" defTabSz="889000">
            <a:lnSpc>
              <a:spcPct val="90000"/>
            </a:lnSpc>
            <a:spcBef>
              <a:spcPct val="0"/>
            </a:spcBef>
            <a:spcAft>
              <a:spcPct val="35000"/>
            </a:spcAft>
            <a:buNone/>
          </a:pPr>
          <a:r>
            <a:rPr lang="tr-TR" sz="2000" b="1" kern="1200"/>
            <a:t>1.Krizler kaçınılmazdır. </a:t>
          </a:r>
          <a:r>
            <a:rPr lang="tr-TR" sz="2000" kern="1200"/>
            <a:t>Yöneticiler, krizin kaçınılmaz olduğuna inanırlarsa, bu durum, örgütte bir kadercilik yaratır. Böylece, muhtemel krizlerin etkisini sınırlayacak gerekli tedbirlerin alınmasında bile başarısız olunur. </a:t>
          </a:r>
          <a:endParaRPr lang="en-US" sz="2000" kern="1200"/>
        </a:p>
      </dsp:txBody>
      <dsp:txXfrm>
        <a:off x="674385" y="560508"/>
        <a:ext cx="4344189" cy="2697301"/>
      </dsp:txXfrm>
    </dsp:sp>
    <dsp:sp modelId="{10D5BD82-E417-4144-A8C3-883029FE61DE}">
      <dsp:nvSpPr>
        <dsp:cNvPr id="0" name=""/>
        <dsp:cNvSpPr/>
      </dsp:nvSpPr>
      <dsp:spPr>
        <a:xfrm>
          <a:off x="5603827" y="321"/>
          <a:ext cx="4512023" cy="286513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DDD80C2-E60D-41F1-ABBE-9E7D4EC13FC5}">
      <dsp:nvSpPr>
        <dsp:cNvPr id="0" name=""/>
        <dsp:cNvSpPr/>
      </dsp:nvSpPr>
      <dsp:spPr>
        <a:xfrm>
          <a:off x="6105163" y="476591"/>
          <a:ext cx="4512023" cy="286513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just" defTabSz="889000">
            <a:lnSpc>
              <a:spcPct val="90000"/>
            </a:lnSpc>
            <a:spcBef>
              <a:spcPct val="0"/>
            </a:spcBef>
            <a:spcAft>
              <a:spcPct val="35000"/>
            </a:spcAft>
            <a:buNone/>
          </a:pPr>
          <a:r>
            <a:rPr lang="tr-TR" sz="2000" b="1" kern="1200"/>
            <a:t>2. Krizi önlemek veya anlamak için gerekli temel bilgiden yoksunuz</a:t>
          </a:r>
          <a:r>
            <a:rPr lang="tr-TR" sz="2000" kern="1200"/>
            <a:t>. Bu durum, bilimsel/bilgi temelli örgütlerde yaygın bir yaklaşımdır. Olumsuz etkilere ilişkin herhangi bir bilimsel veri olmadığı için, ürünlerinin kanıtlanmamış yan etkilerine yönelik herhangi bir girişimde bulunmazlar. </a:t>
          </a:r>
          <a:endParaRPr lang="en-US" sz="2000" kern="1200"/>
        </a:p>
      </dsp:txBody>
      <dsp:txXfrm>
        <a:off x="6189080" y="560508"/>
        <a:ext cx="4344189" cy="269730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4500FA-351F-405D-B356-D80B46256A4E}">
      <dsp:nvSpPr>
        <dsp:cNvPr id="0" name=""/>
        <dsp:cNvSpPr/>
      </dsp:nvSpPr>
      <dsp:spPr>
        <a:xfrm>
          <a:off x="0" y="526"/>
          <a:ext cx="7812562" cy="725050"/>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4229FF8-7914-4F3B-A6D1-92F3E1DAA457}">
      <dsp:nvSpPr>
        <dsp:cNvPr id="0" name=""/>
        <dsp:cNvSpPr/>
      </dsp:nvSpPr>
      <dsp:spPr>
        <a:xfrm>
          <a:off x="219327" y="163663"/>
          <a:ext cx="398777" cy="39877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BCB87BF-88E7-4E89-8AA8-7670DAC30E72}">
      <dsp:nvSpPr>
        <dsp:cNvPr id="0" name=""/>
        <dsp:cNvSpPr/>
      </dsp:nvSpPr>
      <dsp:spPr>
        <a:xfrm>
          <a:off x="837433" y="526"/>
          <a:ext cx="6975128" cy="725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735" tIns="76735" rIns="76735" bIns="76735" numCol="1" spcCol="1270" anchor="ctr" anchorCtr="0">
          <a:noAutofit/>
        </a:bodyPr>
        <a:lstStyle/>
        <a:p>
          <a:pPr marL="0" lvl="0" indent="0" algn="l" defTabSz="711200">
            <a:lnSpc>
              <a:spcPct val="90000"/>
            </a:lnSpc>
            <a:spcBef>
              <a:spcPct val="0"/>
            </a:spcBef>
            <a:spcAft>
              <a:spcPct val="35000"/>
            </a:spcAft>
            <a:buNone/>
          </a:pPr>
          <a:r>
            <a:rPr lang="tr-TR" sz="1600" kern="1200"/>
            <a:t>Örgütün hedeflerini tehdit eden ve örgütsel yaşamı tehlikeye sokan kriz durumunun özellikleri şöyle sıralanabilir: </a:t>
          </a:r>
          <a:endParaRPr lang="en-US" sz="1600" kern="1200"/>
        </a:p>
      </dsp:txBody>
      <dsp:txXfrm>
        <a:off x="837433" y="526"/>
        <a:ext cx="6975128" cy="725050"/>
      </dsp:txXfrm>
    </dsp:sp>
    <dsp:sp modelId="{B593E230-BD16-4B6C-8286-46D7116B7CD9}">
      <dsp:nvSpPr>
        <dsp:cNvPr id="0" name=""/>
        <dsp:cNvSpPr/>
      </dsp:nvSpPr>
      <dsp:spPr>
        <a:xfrm>
          <a:off x="0" y="906840"/>
          <a:ext cx="7812562" cy="725050"/>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0984AA-98BF-455A-B1C2-0BD3C67F6D13}">
      <dsp:nvSpPr>
        <dsp:cNvPr id="0" name=""/>
        <dsp:cNvSpPr/>
      </dsp:nvSpPr>
      <dsp:spPr>
        <a:xfrm>
          <a:off x="219327" y="1069976"/>
          <a:ext cx="398777" cy="39877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5BF9E78-4127-435A-9CDC-EFD8FE6537D8}">
      <dsp:nvSpPr>
        <dsp:cNvPr id="0" name=""/>
        <dsp:cNvSpPr/>
      </dsp:nvSpPr>
      <dsp:spPr>
        <a:xfrm>
          <a:off x="837433" y="906840"/>
          <a:ext cx="6975128" cy="725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735" tIns="76735" rIns="76735" bIns="76735" numCol="1" spcCol="1270" anchor="ctr" anchorCtr="0">
          <a:noAutofit/>
        </a:bodyPr>
        <a:lstStyle/>
        <a:p>
          <a:pPr marL="0" lvl="0" indent="0" algn="l" defTabSz="711200">
            <a:lnSpc>
              <a:spcPct val="90000"/>
            </a:lnSpc>
            <a:spcBef>
              <a:spcPct val="0"/>
            </a:spcBef>
            <a:spcAft>
              <a:spcPct val="35000"/>
            </a:spcAft>
            <a:buNone/>
          </a:pPr>
          <a:r>
            <a:rPr lang="tr-TR" sz="1600" kern="1200"/>
            <a:t>Kriz durumu tahmin edilemez. </a:t>
          </a:r>
          <a:endParaRPr lang="en-US" sz="1600" kern="1200"/>
        </a:p>
      </dsp:txBody>
      <dsp:txXfrm>
        <a:off x="837433" y="906840"/>
        <a:ext cx="6975128" cy="725050"/>
      </dsp:txXfrm>
    </dsp:sp>
    <dsp:sp modelId="{E8C36AB9-1385-4938-B90D-912AF836C7D5}">
      <dsp:nvSpPr>
        <dsp:cNvPr id="0" name=""/>
        <dsp:cNvSpPr/>
      </dsp:nvSpPr>
      <dsp:spPr>
        <a:xfrm>
          <a:off x="0" y="1813153"/>
          <a:ext cx="7812562" cy="725050"/>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EC353BD-6BB0-4126-B403-3135F12D0E52}">
      <dsp:nvSpPr>
        <dsp:cNvPr id="0" name=""/>
        <dsp:cNvSpPr/>
      </dsp:nvSpPr>
      <dsp:spPr>
        <a:xfrm>
          <a:off x="219327" y="1976290"/>
          <a:ext cx="398777" cy="39877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082B5E3-5229-4594-996F-6CDA42EB7404}">
      <dsp:nvSpPr>
        <dsp:cNvPr id="0" name=""/>
        <dsp:cNvSpPr/>
      </dsp:nvSpPr>
      <dsp:spPr>
        <a:xfrm>
          <a:off x="837433" y="1813153"/>
          <a:ext cx="6975128" cy="725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735" tIns="76735" rIns="76735" bIns="76735" numCol="1" spcCol="1270" anchor="ctr" anchorCtr="0">
          <a:noAutofit/>
        </a:bodyPr>
        <a:lstStyle/>
        <a:p>
          <a:pPr marL="0" lvl="0" indent="0" algn="l" defTabSz="711200">
            <a:lnSpc>
              <a:spcPct val="90000"/>
            </a:lnSpc>
            <a:spcBef>
              <a:spcPct val="0"/>
            </a:spcBef>
            <a:spcAft>
              <a:spcPct val="35000"/>
            </a:spcAft>
            <a:buNone/>
          </a:pPr>
          <a:r>
            <a:rPr lang="tr-TR" sz="1600" kern="1200"/>
            <a:t>Örgütün tahmin ve kriz önleme mekanizmaları yetersiz kalır.</a:t>
          </a:r>
          <a:endParaRPr lang="en-US" sz="1600" kern="1200"/>
        </a:p>
      </dsp:txBody>
      <dsp:txXfrm>
        <a:off x="837433" y="1813153"/>
        <a:ext cx="6975128" cy="725050"/>
      </dsp:txXfrm>
    </dsp:sp>
    <dsp:sp modelId="{DAEBA06E-3BCF-4062-81CE-28EA93AE9E0E}">
      <dsp:nvSpPr>
        <dsp:cNvPr id="0" name=""/>
        <dsp:cNvSpPr/>
      </dsp:nvSpPr>
      <dsp:spPr>
        <a:xfrm>
          <a:off x="0" y="2719467"/>
          <a:ext cx="7812562" cy="725050"/>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D1E7192-F93A-4916-B149-BCAFF11C8DB0}">
      <dsp:nvSpPr>
        <dsp:cNvPr id="0" name=""/>
        <dsp:cNvSpPr/>
      </dsp:nvSpPr>
      <dsp:spPr>
        <a:xfrm>
          <a:off x="219327" y="2882604"/>
          <a:ext cx="398777" cy="39877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F0ADCF8-9772-4074-9308-613DD568EAA3}">
      <dsp:nvSpPr>
        <dsp:cNvPr id="0" name=""/>
        <dsp:cNvSpPr/>
      </dsp:nvSpPr>
      <dsp:spPr>
        <a:xfrm>
          <a:off x="837433" y="2719467"/>
          <a:ext cx="6975128" cy="725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735" tIns="76735" rIns="76735" bIns="76735" numCol="1" spcCol="1270" anchor="ctr" anchorCtr="0">
          <a:noAutofit/>
        </a:bodyPr>
        <a:lstStyle/>
        <a:p>
          <a:pPr marL="0" lvl="0" indent="0" algn="l" defTabSz="711200">
            <a:lnSpc>
              <a:spcPct val="90000"/>
            </a:lnSpc>
            <a:spcBef>
              <a:spcPct val="0"/>
            </a:spcBef>
            <a:spcAft>
              <a:spcPct val="35000"/>
            </a:spcAft>
            <a:buNone/>
          </a:pPr>
          <a:r>
            <a:rPr lang="tr-TR" sz="1600" kern="1200"/>
            <a:t>Kriz, örgütün amaç ve varlığını tehdit eder.</a:t>
          </a:r>
          <a:endParaRPr lang="en-US" sz="1600" kern="1200"/>
        </a:p>
      </dsp:txBody>
      <dsp:txXfrm>
        <a:off x="837433" y="2719467"/>
        <a:ext cx="6975128" cy="725050"/>
      </dsp:txXfrm>
    </dsp:sp>
    <dsp:sp modelId="{D029653E-6FC6-4948-870C-30376D797599}">
      <dsp:nvSpPr>
        <dsp:cNvPr id="0" name=""/>
        <dsp:cNvSpPr/>
      </dsp:nvSpPr>
      <dsp:spPr>
        <a:xfrm>
          <a:off x="0" y="3625781"/>
          <a:ext cx="7812562" cy="725050"/>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21DCD7D-6821-4A5B-95A6-99AE24B8C85C}">
      <dsp:nvSpPr>
        <dsp:cNvPr id="0" name=""/>
        <dsp:cNvSpPr/>
      </dsp:nvSpPr>
      <dsp:spPr>
        <a:xfrm>
          <a:off x="219327" y="3788917"/>
          <a:ext cx="398777" cy="39877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0064A1C-46B0-4A54-9477-6D2025625C70}">
      <dsp:nvSpPr>
        <dsp:cNvPr id="0" name=""/>
        <dsp:cNvSpPr/>
      </dsp:nvSpPr>
      <dsp:spPr>
        <a:xfrm>
          <a:off x="837433" y="3625781"/>
          <a:ext cx="6975128" cy="725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735" tIns="76735" rIns="76735" bIns="76735" numCol="1" spcCol="1270" anchor="ctr" anchorCtr="0">
          <a:noAutofit/>
        </a:bodyPr>
        <a:lstStyle/>
        <a:p>
          <a:pPr marL="0" lvl="0" indent="0" algn="l" defTabSz="711200">
            <a:lnSpc>
              <a:spcPct val="90000"/>
            </a:lnSpc>
            <a:spcBef>
              <a:spcPct val="0"/>
            </a:spcBef>
            <a:spcAft>
              <a:spcPct val="35000"/>
            </a:spcAft>
            <a:buNone/>
          </a:pPr>
          <a:r>
            <a:rPr lang="tr-TR" sz="1600" kern="1200"/>
            <a:t>Krizin üstesinden gelmek ve izlenmesi gereken yolların kararlaştırılması için yeterli bilgi ve zaman bulunmaz. </a:t>
          </a:r>
          <a:endParaRPr lang="en-US" sz="1600" kern="1200"/>
        </a:p>
      </dsp:txBody>
      <dsp:txXfrm>
        <a:off x="837433" y="3625781"/>
        <a:ext cx="6975128" cy="725050"/>
      </dsp:txXfrm>
    </dsp:sp>
    <dsp:sp modelId="{36DB88D3-C51C-447C-B5B3-3C2B227722E1}">
      <dsp:nvSpPr>
        <dsp:cNvPr id="0" name=""/>
        <dsp:cNvSpPr/>
      </dsp:nvSpPr>
      <dsp:spPr>
        <a:xfrm>
          <a:off x="0" y="4532094"/>
          <a:ext cx="7812562" cy="725050"/>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778EE3-B6FA-4951-942C-0790A259C39A}">
      <dsp:nvSpPr>
        <dsp:cNvPr id="0" name=""/>
        <dsp:cNvSpPr/>
      </dsp:nvSpPr>
      <dsp:spPr>
        <a:xfrm>
          <a:off x="219327" y="4695231"/>
          <a:ext cx="398777" cy="398777"/>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7500AB7-7A7A-4716-BFE6-352ECF6C9D3A}">
      <dsp:nvSpPr>
        <dsp:cNvPr id="0" name=""/>
        <dsp:cNvSpPr/>
      </dsp:nvSpPr>
      <dsp:spPr>
        <a:xfrm>
          <a:off x="837433" y="4532094"/>
          <a:ext cx="6975128" cy="725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735" tIns="76735" rIns="76735" bIns="76735" numCol="1" spcCol="1270" anchor="ctr" anchorCtr="0">
          <a:noAutofit/>
        </a:bodyPr>
        <a:lstStyle/>
        <a:p>
          <a:pPr marL="0" lvl="0" indent="0" algn="l" defTabSz="711200">
            <a:lnSpc>
              <a:spcPct val="90000"/>
            </a:lnSpc>
            <a:spcBef>
              <a:spcPct val="0"/>
            </a:spcBef>
            <a:spcAft>
              <a:spcPct val="35000"/>
            </a:spcAft>
            <a:buNone/>
          </a:pPr>
          <a:r>
            <a:rPr lang="tr-TR" sz="1600" kern="1200"/>
            <a:t>Kriz, acil müdahale gerektirir. </a:t>
          </a:r>
          <a:endParaRPr lang="en-US" sz="1600" kern="1200"/>
        </a:p>
      </dsp:txBody>
      <dsp:txXfrm>
        <a:off x="837433" y="4532094"/>
        <a:ext cx="6975128" cy="725050"/>
      </dsp:txXfrm>
    </dsp:sp>
    <dsp:sp modelId="{C4E89DB9-748F-4826-AA1A-87B4BF5889F8}">
      <dsp:nvSpPr>
        <dsp:cNvPr id="0" name=""/>
        <dsp:cNvSpPr/>
      </dsp:nvSpPr>
      <dsp:spPr>
        <a:xfrm>
          <a:off x="0" y="5438408"/>
          <a:ext cx="7812562" cy="725050"/>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D19420-8D2A-440E-ACCA-90040935867F}">
      <dsp:nvSpPr>
        <dsp:cNvPr id="0" name=""/>
        <dsp:cNvSpPr/>
      </dsp:nvSpPr>
      <dsp:spPr>
        <a:xfrm>
          <a:off x="219327" y="5601544"/>
          <a:ext cx="398777" cy="398777"/>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9BBC75A-AC1B-4CEE-ADC2-1EC71547BE2D}">
      <dsp:nvSpPr>
        <dsp:cNvPr id="0" name=""/>
        <dsp:cNvSpPr/>
      </dsp:nvSpPr>
      <dsp:spPr>
        <a:xfrm>
          <a:off x="837433" y="5438408"/>
          <a:ext cx="6975128" cy="725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735" tIns="76735" rIns="76735" bIns="76735" numCol="1" spcCol="1270" anchor="ctr" anchorCtr="0">
          <a:noAutofit/>
        </a:bodyPr>
        <a:lstStyle/>
        <a:p>
          <a:pPr marL="0" lvl="0" indent="0" algn="l" defTabSz="711200">
            <a:lnSpc>
              <a:spcPct val="90000"/>
            </a:lnSpc>
            <a:spcBef>
              <a:spcPct val="0"/>
            </a:spcBef>
            <a:spcAft>
              <a:spcPct val="35000"/>
            </a:spcAft>
            <a:buNone/>
          </a:pPr>
          <a:r>
            <a:rPr lang="tr-TR" sz="1600" kern="1200"/>
            <a:t>Kriz, karar veren kişilerde gerilim yaratır. </a:t>
          </a:r>
          <a:endParaRPr lang="en-US" sz="1600" kern="1200"/>
        </a:p>
      </dsp:txBody>
      <dsp:txXfrm>
        <a:off x="837433" y="5438408"/>
        <a:ext cx="6975128" cy="72505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8EC59E-EAB6-489E-AAEF-CD5B5600E57C}">
      <dsp:nvSpPr>
        <dsp:cNvPr id="0" name=""/>
        <dsp:cNvSpPr/>
      </dsp:nvSpPr>
      <dsp:spPr>
        <a:xfrm>
          <a:off x="0" y="332176"/>
          <a:ext cx="5793159" cy="1761398"/>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tr-TR" sz="2500" kern="1200"/>
            <a:t>Bazı örgütler, sürekli kriz tehlikesi içinde yaşarlarken, bazı örgütler ise krize daha bir hazırdır. </a:t>
          </a:r>
          <a:endParaRPr lang="en-US" sz="2500" kern="1200"/>
        </a:p>
      </dsp:txBody>
      <dsp:txXfrm>
        <a:off x="85984" y="418160"/>
        <a:ext cx="5621191" cy="1589430"/>
      </dsp:txXfrm>
    </dsp:sp>
    <dsp:sp modelId="{55DE8A66-249B-4A44-96D3-6A26274C75FB}">
      <dsp:nvSpPr>
        <dsp:cNvPr id="0" name=""/>
        <dsp:cNvSpPr/>
      </dsp:nvSpPr>
      <dsp:spPr>
        <a:xfrm>
          <a:off x="0" y="2165575"/>
          <a:ext cx="5793159" cy="1761398"/>
        </a:xfrm>
        <a:prstGeom prst="roundRect">
          <a:avLst/>
        </a:prstGeom>
        <a:solidFill>
          <a:schemeClr val="accent2">
            <a:hueOff val="3221807"/>
            <a:satOff val="-9246"/>
            <a:lumOff val="-1480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tr-TR" sz="2500" kern="1200"/>
            <a:t>Krize eğilimli örgütlerin, krizle etkili şekilde başa çıkabilen ve krize daha hazır örgütlerden ayrıldıkları bazı önemli noktalar vardır. </a:t>
          </a:r>
          <a:endParaRPr lang="en-US" sz="2500" kern="1200"/>
        </a:p>
      </dsp:txBody>
      <dsp:txXfrm>
        <a:off x="85984" y="2251559"/>
        <a:ext cx="5621191" cy="1589430"/>
      </dsp:txXfrm>
    </dsp:sp>
    <dsp:sp modelId="{80BD2E0A-E1F7-4EC7-B151-328160242363}">
      <dsp:nvSpPr>
        <dsp:cNvPr id="0" name=""/>
        <dsp:cNvSpPr/>
      </dsp:nvSpPr>
      <dsp:spPr>
        <a:xfrm>
          <a:off x="0" y="3998973"/>
          <a:ext cx="5793159" cy="1761398"/>
        </a:xfrm>
        <a:prstGeom prst="round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tr-TR" sz="2500" kern="1200"/>
            <a:t>Her an kriz yaşama tehlikesi ile baş başa olan kriz eğilimli örgütleri, krize hazır olan örgütlerden ayıran bu noktalar dört başlık altında toplanabilir;</a:t>
          </a:r>
          <a:endParaRPr lang="en-US" sz="2500" kern="1200"/>
        </a:p>
      </dsp:txBody>
      <dsp:txXfrm>
        <a:off x="85984" y="4084957"/>
        <a:ext cx="5621191" cy="158943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C87AE3-FF03-47E7-9404-5F0A8890CDDA}">
      <dsp:nvSpPr>
        <dsp:cNvPr id="0" name=""/>
        <dsp:cNvSpPr/>
      </dsp:nvSpPr>
      <dsp:spPr>
        <a:xfrm>
          <a:off x="0" y="3657471"/>
          <a:ext cx="6831118" cy="2399697"/>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tr-TR" sz="2600" b="1" kern="1200"/>
            <a:t>Örgütsel yapı:</a:t>
          </a:r>
          <a:r>
            <a:rPr lang="tr-TR" sz="2600" kern="1200"/>
            <a:t> Örgütsel yapı, örgütün krize müdahale etmek ve krizle başa çıkmak için gerekli yapılara sahip olup olmamasıyla ilgilidir. Krize hazır örgütlerin, etkili kriz yönetim alt yapı sistemleri vardır. </a:t>
          </a:r>
          <a:endParaRPr lang="en-US" sz="2600" kern="1200"/>
        </a:p>
      </dsp:txBody>
      <dsp:txXfrm>
        <a:off x="0" y="3657471"/>
        <a:ext cx="6831118" cy="2399697"/>
      </dsp:txXfrm>
    </dsp:sp>
    <dsp:sp modelId="{DF1AFCA6-58BF-43A1-AE0F-0DA8F1283871}">
      <dsp:nvSpPr>
        <dsp:cNvPr id="0" name=""/>
        <dsp:cNvSpPr/>
      </dsp:nvSpPr>
      <dsp:spPr>
        <a:xfrm rot="10800000">
          <a:off x="0" y="2732"/>
          <a:ext cx="6831118" cy="3690734"/>
        </a:xfrm>
        <a:prstGeom prst="upArrowCallou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tr-TR" sz="2600" b="1" kern="1200"/>
            <a:t>Örgütsel stratejiler:</a:t>
          </a:r>
          <a:r>
            <a:rPr lang="tr-TR" sz="2600" kern="1200"/>
            <a:t> Örgütsel stratejiler, krize müdahale etme ve krizle başa çıkma planlarını ve gerekli prosedürleri kapsar. Krize hazır örgütlerin, her zaman etkili bir kriz müdahale ve başa çıkma planları mevcuttur. </a:t>
          </a:r>
          <a:endParaRPr lang="en-US" sz="2600" kern="1200"/>
        </a:p>
      </dsp:txBody>
      <dsp:txXfrm rot="10800000">
        <a:off x="0" y="2732"/>
        <a:ext cx="6831118" cy="239812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CD2C6D-6685-4467-8336-67F380BDA97C}">
      <dsp:nvSpPr>
        <dsp:cNvPr id="0" name=""/>
        <dsp:cNvSpPr/>
      </dsp:nvSpPr>
      <dsp:spPr>
        <a:xfrm>
          <a:off x="0" y="984733"/>
          <a:ext cx="6831118" cy="18179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9583E6-FC1B-41D2-867D-3041B73A5EE4}">
      <dsp:nvSpPr>
        <dsp:cNvPr id="0" name=""/>
        <dsp:cNvSpPr/>
      </dsp:nvSpPr>
      <dsp:spPr>
        <a:xfrm>
          <a:off x="549936" y="1393777"/>
          <a:ext cx="999883" cy="99988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39660B0-2ECE-4E2D-92AD-A38E9D7B8405}">
      <dsp:nvSpPr>
        <dsp:cNvPr id="0" name=""/>
        <dsp:cNvSpPr/>
      </dsp:nvSpPr>
      <dsp:spPr>
        <a:xfrm>
          <a:off x="2099755" y="984733"/>
          <a:ext cx="4731362" cy="18179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402" tIns="192402" rIns="192402" bIns="192402" numCol="1" spcCol="1270" anchor="ctr" anchorCtr="0">
          <a:noAutofit/>
        </a:bodyPr>
        <a:lstStyle/>
        <a:p>
          <a:pPr marL="0" lvl="0" indent="0" algn="l" defTabSz="755650">
            <a:lnSpc>
              <a:spcPct val="90000"/>
            </a:lnSpc>
            <a:spcBef>
              <a:spcPct val="0"/>
            </a:spcBef>
            <a:spcAft>
              <a:spcPct val="35000"/>
            </a:spcAft>
            <a:buNone/>
          </a:pPr>
          <a:r>
            <a:rPr lang="tr-TR" sz="1700" b="1" kern="1200"/>
            <a:t>Örgütsel kültür:</a:t>
          </a:r>
          <a:r>
            <a:rPr lang="tr-TR" sz="1700" kern="1200"/>
            <a:t> Bu faktör, örgütsel inanç, değer ve mantıksal durumların krize eğilimli olup olmaması ile ilgilidir. Krize hazır örgütlerde, kriz durumları rasyonel bir mantık içerisinde değerlendirilir. </a:t>
          </a:r>
          <a:endParaRPr lang="en-US" sz="1700" kern="1200"/>
        </a:p>
      </dsp:txBody>
      <dsp:txXfrm>
        <a:off x="2099755" y="984733"/>
        <a:ext cx="4731362" cy="1817970"/>
      </dsp:txXfrm>
    </dsp:sp>
    <dsp:sp modelId="{D513C5AC-093C-475D-8C32-E74DBDB55C74}">
      <dsp:nvSpPr>
        <dsp:cNvPr id="0" name=""/>
        <dsp:cNvSpPr/>
      </dsp:nvSpPr>
      <dsp:spPr>
        <a:xfrm>
          <a:off x="0" y="3257196"/>
          <a:ext cx="6831118" cy="18179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1EF9F6-C3CC-4ED2-89EA-A55CDE703E95}">
      <dsp:nvSpPr>
        <dsp:cNvPr id="0" name=""/>
        <dsp:cNvSpPr/>
      </dsp:nvSpPr>
      <dsp:spPr>
        <a:xfrm>
          <a:off x="549936" y="3666240"/>
          <a:ext cx="999883" cy="99988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9889C6-5C37-43A6-AD58-164C39412080}">
      <dsp:nvSpPr>
        <dsp:cNvPr id="0" name=""/>
        <dsp:cNvSpPr/>
      </dsp:nvSpPr>
      <dsp:spPr>
        <a:xfrm>
          <a:off x="2099755" y="3257196"/>
          <a:ext cx="4731362" cy="18179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402" tIns="192402" rIns="192402" bIns="192402" numCol="1" spcCol="1270" anchor="ctr" anchorCtr="0">
          <a:noAutofit/>
        </a:bodyPr>
        <a:lstStyle/>
        <a:p>
          <a:pPr marL="0" lvl="0" indent="0" algn="l" defTabSz="755650">
            <a:lnSpc>
              <a:spcPct val="90000"/>
            </a:lnSpc>
            <a:spcBef>
              <a:spcPct val="0"/>
            </a:spcBef>
            <a:spcAft>
              <a:spcPct val="35000"/>
            </a:spcAft>
            <a:buNone/>
          </a:pPr>
          <a:r>
            <a:rPr lang="tr-TR" sz="1700" b="1" kern="1200"/>
            <a:t>Örgütte çalışan bireylerin özellikleri: </a:t>
          </a:r>
          <a:r>
            <a:rPr lang="tr-TR" sz="1700" kern="1200"/>
            <a:t>Bu faktör, iş görenlerin kriz eğilimli savunma mekanizmaları sergileyip sergilemediklerine ilişkindir. Krize hazır örgütlerde, krizi makul gösterici savunma mekanizmaları yerine, krizin gerçek nedenleri üzerinde yoğunlaşılır. </a:t>
          </a:r>
          <a:endParaRPr lang="en-US" sz="1700" kern="1200"/>
        </a:p>
      </dsp:txBody>
      <dsp:txXfrm>
        <a:off x="2099755" y="3257196"/>
        <a:ext cx="4731362" cy="181797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6B25A5-00DD-4B27-8870-061AF630478D}">
      <dsp:nvSpPr>
        <dsp:cNvPr id="0" name=""/>
        <dsp:cNvSpPr/>
      </dsp:nvSpPr>
      <dsp:spPr>
        <a:xfrm>
          <a:off x="0" y="2558"/>
          <a:ext cx="7812562" cy="1296604"/>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A85E08B-022F-47F8-AE38-90495DA6C2CF}">
      <dsp:nvSpPr>
        <dsp:cNvPr id="0" name=""/>
        <dsp:cNvSpPr/>
      </dsp:nvSpPr>
      <dsp:spPr>
        <a:xfrm>
          <a:off x="392222" y="294294"/>
          <a:ext cx="713132" cy="71313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74A4A5A-D9ED-42EE-A78E-AB2E95D8E268}">
      <dsp:nvSpPr>
        <dsp:cNvPr id="0" name=""/>
        <dsp:cNvSpPr/>
      </dsp:nvSpPr>
      <dsp:spPr>
        <a:xfrm>
          <a:off x="1497577" y="2558"/>
          <a:ext cx="6314984" cy="12966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224" tIns="137224" rIns="137224" bIns="137224" numCol="1" spcCol="1270" anchor="ctr" anchorCtr="0">
          <a:noAutofit/>
        </a:bodyPr>
        <a:lstStyle/>
        <a:p>
          <a:pPr marL="0" lvl="0" indent="0" algn="l" defTabSz="844550">
            <a:lnSpc>
              <a:spcPct val="90000"/>
            </a:lnSpc>
            <a:spcBef>
              <a:spcPct val="0"/>
            </a:spcBef>
            <a:spcAft>
              <a:spcPct val="35000"/>
            </a:spcAft>
            <a:buNone/>
          </a:pPr>
          <a:r>
            <a:rPr lang="tr-TR" sz="1900" kern="1200"/>
            <a:t>Örgütlerde kriz yönetim sürecinin etkililiği için bazı rehber ilkelerin göz önünde bulundurulması gerekir. Bu rehber ilkeler şöyle belirtilebilir. </a:t>
          </a:r>
          <a:endParaRPr lang="en-US" sz="1900" kern="1200"/>
        </a:p>
      </dsp:txBody>
      <dsp:txXfrm>
        <a:off x="1497577" y="2558"/>
        <a:ext cx="6314984" cy="1296604"/>
      </dsp:txXfrm>
    </dsp:sp>
    <dsp:sp modelId="{4832C213-33C8-4099-896E-504BCFD9C999}">
      <dsp:nvSpPr>
        <dsp:cNvPr id="0" name=""/>
        <dsp:cNvSpPr/>
      </dsp:nvSpPr>
      <dsp:spPr>
        <a:xfrm>
          <a:off x="0" y="1623313"/>
          <a:ext cx="7812562" cy="129660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0CD64F-4C86-4E93-8892-401B82900734}">
      <dsp:nvSpPr>
        <dsp:cNvPr id="0" name=""/>
        <dsp:cNvSpPr/>
      </dsp:nvSpPr>
      <dsp:spPr>
        <a:xfrm>
          <a:off x="392222" y="1915049"/>
          <a:ext cx="713132" cy="71313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E8B205A-C5A7-408F-9996-1A0FCA490C6D}">
      <dsp:nvSpPr>
        <dsp:cNvPr id="0" name=""/>
        <dsp:cNvSpPr/>
      </dsp:nvSpPr>
      <dsp:spPr>
        <a:xfrm>
          <a:off x="1497577" y="1623313"/>
          <a:ext cx="6314984" cy="12966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224" tIns="137224" rIns="137224" bIns="137224" numCol="1" spcCol="1270" anchor="ctr" anchorCtr="0">
          <a:noAutofit/>
        </a:bodyPr>
        <a:lstStyle/>
        <a:p>
          <a:pPr marL="0" lvl="0" indent="0" algn="l" defTabSz="844550">
            <a:lnSpc>
              <a:spcPct val="90000"/>
            </a:lnSpc>
            <a:spcBef>
              <a:spcPct val="0"/>
            </a:spcBef>
            <a:spcAft>
              <a:spcPct val="35000"/>
            </a:spcAft>
            <a:buNone/>
          </a:pPr>
          <a:r>
            <a:rPr lang="tr-TR" sz="1900" kern="1200"/>
            <a:t>Kriz yönetimine ilişkin olumlu bir tutum geliştirilmelidir. </a:t>
          </a:r>
          <a:endParaRPr lang="en-US" sz="1900" kern="1200"/>
        </a:p>
      </dsp:txBody>
      <dsp:txXfrm>
        <a:off x="1497577" y="1623313"/>
        <a:ext cx="6314984" cy="1296604"/>
      </dsp:txXfrm>
    </dsp:sp>
    <dsp:sp modelId="{82AC71C5-8DB4-449D-8F19-BA77EB6D27AB}">
      <dsp:nvSpPr>
        <dsp:cNvPr id="0" name=""/>
        <dsp:cNvSpPr/>
      </dsp:nvSpPr>
      <dsp:spPr>
        <a:xfrm>
          <a:off x="0" y="3244068"/>
          <a:ext cx="7812562" cy="1296604"/>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2CD03B1-B1A9-4B4E-B0FA-91B5D266F896}">
      <dsp:nvSpPr>
        <dsp:cNvPr id="0" name=""/>
        <dsp:cNvSpPr/>
      </dsp:nvSpPr>
      <dsp:spPr>
        <a:xfrm>
          <a:off x="392222" y="3535804"/>
          <a:ext cx="713132" cy="71313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F702B23-7433-4463-9288-A3E286B912F9}">
      <dsp:nvSpPr>
        <dsp:cNvPr id="0" name=""/>
        <dsp:cNvSpPr/>
      </dsp:nvSpPr>
      <dsp:spPr>
        <a:xfrm>
          <a:off x="1497577" y="3244068"/>
          <a:ext cx="6314984" cy="12966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224" tIns="137224" rIns="137224" bIns="137224" numCol="1" spcCol="1270" anchor="ctr" anchorCtr="0">
          <a:noAutofit/>
        </a:bodyPr>
        <a:lstStyle/>
        <a:p>
          <a:pPr marL="0" lvl="0" indent="0" algn="l" defTabSz="844550">
            <a:lnSpc>
              <a:spcPct val="90000"/>
            </a:lnSpc>
            <a:spcBef>
              <a:spcPct val="0"/>
            </a:spcBef>
            <a:spcAft>
              <a:spcPct val="35000"/>
            </a:spcAft>
            <a:buNone/>
          </a:pPr>
          <a:r>
            <a:rPr lang="tr-TR" sz="1900" kern="1200"/>
            <a:t>Örgütsel performans müşterilerin ve toplumun beklentileri ile uyumlu hale getirilmelidir. Sorumlu ve bilinçli işler yapılarak başarılı bir güvenilirlik tesis edilmelidir. </a:t>
          </a:r>
          <a:endParaRPr lang="en-US" sz="1900" kern="1200"/>
        </a:p>
      </dsp:txBody>
      <dsp:txXfrm>
        <a:off x="1497577" y="3244068"/>
        <a:ext cx="6314984" cy="1296604"/>
      </dsp:txXfrm>
    </dsp:sp>
    <dsp:sp modelId="{C888B235-5524-4D27-9BCE-24268DCAF9BB}">
      <dsp:nvSpPr>
        <dsp:cNvPr id="0" name=""/>
        <dsp:cNvSpPr/>
      </dsp:nvSpPr>
      <dsp:spPr>
        <a:xfrm>
          <a:off x="0" y="4864823"/>
          <a:ext cx="7812562" cy="1296604"/>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24DDFB6-4F46-4235-9D2F-4D1141351370}">
      <dsp:nvSpPr>
        <dsp:cNvPr id="0" name=""/>
        <dsp:cNvSpPr/>
      </dsp:nvSpPr>
      <dsp:spPr>
        <a:xfrm>
          <a:off x="392222" y="5156559"/>
          <a:ext cx="713132" cy="71313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13EB48D-74C5-4C12-A8BF-A5B748D9D54C}">
      <dsp:nvSpPr>
        <dsp:cNvPr id="0" name=""/>
        <dsp:cNvSpPr/>
      </dsp:nvSpPr>
      <dsp:spPr>
        <a:xfrm>
          <a:off x="1497577" y="4864823"/>
          <a:ext cx="6314984" cy="12966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224" tIns="137224" rIns="137224" bIns="137224" numCol="1" spcCol="1270" anchor="ctr" anchorCtr="0">
          <a:noAutofit/>
        </a:bodyPr>
        <a:lstStyle/>
        <a:p>
          <a:pPr marL="0" lvl="0" indent="0" algn="l" defTabSz="844550">
            <a:lnSpc>
              <a:spcPct val="90000"/>
            </a:lnSpc>
            <a:spcBef>
              <a:spcPct val="0"/>
            </a:spcBef>
            <a:spcAft>
              <a:spcPct val="35000"/>
            </a:spcAft>
            <a:buNone/>
          </a:pPr>
          <a:r>
            <a:rPr lang="tr-TR" sz="1900" kern="1200"/>
            <a:t>Kriz sürecinde örgütsel gelişimi sağlayıcı fırsatlar aranmalı ve değerlendirilmelidir.  </a:t>
          </a:r>
          <a:endParaRPr lang="en-US" sz="1900" kern="1200"/>
        </a:p>
      </dsp:txBody>
      <dsp:txXfrm>
        <a:off x="1497577" y="4864823"/>
        <a:ext cx="6314984" cy="129660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70C7-BE7D-48C5-813E-0475B2DA0E52}">
      <dsp:nvSpPr>
        <dsp:cNvPr id="0" name=""/>
        <dsp:cNvSpPr/>
      </dsp:nvSpPr>
      <dsp:spPr>
        <a:xfrm>
          <a:off x="0" y="1088110"/>
          <a:ext cx="6831118" cy="589679"/>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tr-TR" sz="2400" b="1" kern="1200"/>
            <a:t>Kriz yönetim süreci beş aşamada incelenebilir: </a:t>
          </a:r>
          <a:endParaRPr lang="en-US" sz="2400" kern="1200"/>
        </a:p>
      </dsp:txBody>
      <dsp:txXfrm>
        <a:off x="28786" y="1116896"/>
        <a:ext cx="6773546" cy="532107"/>
      </dsp:txXfrm>
    </dsp:sp>
    <dsp:sp modelId="{309716B3-8A6D-49B1-9E88-56EB045A46FA}">
      <dsp:nvSpPr>
        <dsp:cNvPr id="0" name=""/>
        <dsp:cNvSpPr/>
      </dsp:nvSpPr>
      <dsp:spPr>
        <a:xfrm>
          <a:off x="0" y="1746910"/>
          <a:ext cx="6831118" cy="589679"/>
        </a:xfrm>
        <a:prstGeom prst="round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tr-TR" sz="2400" kern="1200"/>
            <a:t>Kriz sinyallerinin alınması </a:t>
          </a:r>
          <a:endParaRPr lang="en-US" sz="2400" kern="1200"/>
        </a:p>
      </dsp:txBody>
      <dsp:txXfrm>
        <a:off x="28786" y="1775696"/>
        <a:ext cx="6773546" cy="532107"/>
      </dsp:txXfrm>
    </dsp:sp>
    <dsp:sp modelId="{24B50AB9-9303-4B77-8D11-79283EF423FC}">
      <dsp:nvSpPr>
        <dsp:cNvPr id="0" name=""/>
        <dsp:cNvSpPr/>
      </dsp:nvSpPr>
      <dsp:spPr>
        <a:xfrm>
          <a:off x="0" y="2405710"/>
          <a:ext cx="6831118" cy="589679"/>
        </a:xfrm>
        <a:prstGeom prst="round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tr-TR" sz="2400" kern="1200"/>
            <a:t>Krize hazırlık ve korunma </a:t>
          </a:r>
          <a:endParaRPr lang="en-US" sz="2400" kern="1200"/>
        </a:p>
      </dsp:txBody>
      <dsp:txXfrm>
        <a:off x="28786" y="2434496"/>
        <a:ext cx="6773546" cy="532107"/>
      </dsp:txXfrm>
    </dsp:sp>
    <dsp:sp modelId="{2F339D96-3764-457B-9776-4145E0F2F42B}">
      <dsp:nvSpPr>
        <dsp:cNvPr id="0" name=""/>
        <dsp:cNvSpPr/>
      </dsp:nvSpPr>
      <dsp:spPr>
        <a:xfrm>
          <a:off x="0" y="3064510"/>
          <a:ext cx="6831118" cy="589679"/>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tr-TR" sz="2400" kern="1200"/>
            <a:t>Krizin denetim altına alınması </a:t>
          </a:r>
          <a:endParaRPr lang="en-US" sz="2400" kern="1200"/>
        </a:p>
      </dsp:txBody>
      <dsp:txXfrm>
        <a:off x="28786" y="3093296"/>
        <a:ext cx="6773546" cy="532107"/>
      </dsp:txXfrm>
    </dsp:sp>
    <dsp:sp modelId="{1E0B0054-B642-4A29-9E1C-29DC76D4776F}">
      <dsp:nvSpPr>
        <dsp:cNvPr id="0" name=""/>
        <dsp:cNvSpPr/>
      </dsp:nvSpPr>
      <dsp:spPr>
        <a:xfrm>
          <a:off x="0" y="3723310"/>
          <a:ext cx="6831118" cy="589679"/>
        </a:xfrm>
        <a:prstGeom prst="round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tr-TR" sz="2400" kern="1200"/>
            <a:t>Normal duruma geçiş </a:t>
          </a:r>
          <a:endParaRPr lang="en-US" sz="2400" kern="1200"/>
        </a:p>
      </dsp:txBody>
      <dsp:txXfrm>
        <a:off x="28786" y="3752096"/>
        <a:ext cx="6773546" cy="532107"/>
      </dsp:txXfrm>
    </dsp:sp>
    <dsp:sp modelId="{CBC3BE38-9D2A-4F62-A6CD-525C66CFC0B4}">
      <dsp:nvSpPr>
        <dsp:cNvPr id="0" name=""/>
        <dsp:cNvSpPr/>
      </dsp:nvSpPr>
      <dsp:spPr>
        <a:xfrm>
          <a:off x="0" y="4382110"/>
          <a:ext cx="6831118" cy="589679"/>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tr-TR" sz="2400" kern="1200"/>
            <a:t>Öğrenme ve değerlendirme.</a:t>
          </a:r>
          <a:endParaRPr lang="en-US" sz="2400" kern="1200"/>
        </a:p>
      </dsp:txBody>
      <dsp:txXfrm>
        <a:off x="28786" y="4410896"/>
        <a:ext cx="6773546" cy="53210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svg>
</file>

<file path=ppt/media/image40.svg>
</file>

<file path=ppt/media/image41.png>
</file>

<file path=ppt/media/image42.svg>
</file>

<file path=ppt/media/image43.jpg>
</file>

<file path=ppt/media/image44.jpg>
</file>

<file path=ppt/media/image45.jpeg>
</file>

<file path=ppt/media/image46.jpg>
</file>

<file path=ppt/media/image47.jpg>
</file>

<file path=ppt/media/image48.jpg>
</file>

<file path=ppt/media/image49.jpg>
</file>

<file path=ppt/media/image5.png>
</file>

<file path=ppt/media/image50.jpg>
</file>

<file path=ppt/media/image51.jpeg>
</file>

<file path=ppt/media/image52.jpeg>
</file>

<file path=ppt/media/image53.jpeg>
</file>

<file path=ppt/media/image54.jpeg>
</file>

<file path=ppt/media/image55.jpe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FC7DE1-9394-40B1-91E3-E694DCA7570C}" type="datetimeFigureOut">
              <a:rPr lang="tr-TR" smtClean="0"/>
              <a:t>30.08.2025</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FAE895-1527-481B-B124-A481DFD3C328}" type="slidenum">
              <a:rPr lang="tr-TR" smtClean="0"/>
              <a:t>‹#›</a:t>
            </a:fld>
            <a:endParaRPr lang="tr-TR"/>
          </a:p>
        </p:txBody>
      </p:sp>
    </p:spTree>
    <p:extLst>
      <p:ext uri="{BB962C8B-B14F-4D97-AF65-F5344CB8AC3E}">
        <p14:creationId xmlns:p14="http://schemas.microsoft.com/office/powerpoint/2010/main" val="29232794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altLang="tr-TR" sz="1200"/>
              <a:t>Örgütler, değişik örgüt içi ve çevresel kaynaklar-dan gelen tehdit ve krizlerle karşı karşıya kalabilirler. Yıkıcı etkilerinden dolayı yöneticilerin krizle baş etme becerileri, örgüt açısından yaşamsal öneme sahiptir. Sözlükte kriz, bunalım, buhran anlamlarına gelmektedir. Kriz, bir toplumun, bir kuruluşun veya bir kimsenin yaşamında görülen güç dönem, bunalım ya da buhran olarak tanımlanabilir. Bununla birlikte, yerli ve yabancı literatürde krizin farklı bazı tanımlarına rastlamak mümkündür. Krizin, bu tanımların genel bir sentezi yapılarak değerlendirilmesinde yarar vardır. </a:t>
            </a:r>
            <a:endParaRPr lang="en-US" altLang="tr-TR" sz="1200"/>
          </a:p>
          <a:p>
            <a:endParaRPr lang="tr-TR"/>
          </a:p>
        </p:txBody>
      </p:sp>
      <p:sp>
        <p:nvSpPr>
          <p:cNvPr id="4" name="Slayt Numarası Yer Tutucusu 3"/>
          <p:cNvSpPr>
            <a:spLocks noGrp="1"/>
          </p:cNvSpPr>
          <p:nvPr>
            <p:ph type="sldNum" sz="quarter" idx="5"/>
          </p:nvPr>
        </p:nvSpPr>
        <p:spPr/>
        <p:txBody>
          <a:bodyPr/>
          <a:lstStyle/>
          <a:p>
            <a:fld id="{8EFA5931-99CD-412A-92DF-86418E59DF28}" type="slidenum">
              <a:rPr lang="tr-TR" smtClean="0"/>
              <a:t>2</a:t>
            </a:fld>
            <a:endParaRPr lang="tr-TR"/>
          </a:p>
        </p:txBody>
      </p:sp>
    </p:spTree>
    <p:extLst>
      <p:ext uri="{BB962C8B-B14F-4D97-AF65-F5344CB8AC3E}">
        <p14:creationId xmlns:p14="http://schemas.microsoft.com/office/powerpoint/2010/main" val="29103316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pPr algn="l">
              <a:buFont typeface="Arial" panose="020B0604020202020204" pitchFamily="34" charset="0"/>
              <a:buChar char="•"/>
            </a:pPr>
            <a:r>
              <a:rPr lang="tr-TR" b="0" i="0">
                <a:solidFill>
                  <a:srgbClr val="0D0D0D"/>
                </a:solidFill>
                <a:effectLst/>
                <a:highlight>
                  <a:srgbClr val="FFFFFF"/>
                </a:highlight>
                <a:latin typeface="Söhne"/>
              </a:rPr>
              <a:t>Airbnb'in Konaklama Pazarı: Airbnb, seyahat ve konaklama endüstrisinde yeni bir pazar yarattı. Ev sahipleri ve seyahat edenler arasında doğrudan bir bağlantı sağlayarak geleneksel otelcilik modeline meydan okudu.</a:t>
            </a:r>
          </a:p>
          <a:p>
            <a:pPr algn="l">
              <a:buFont typeface="Arial" panose="020B0604020202020204" pitchFamily="34" charset="0"/>
              <a:buChar char="•"/>
            </a:pPr>
            <a:r>
              <a:rPr lang="tr-TR" b="0" i="0">
                <a:solidFill>
                  <a:srgbClr val="0D0D0D"/>
                </a:solidFill>
                <a:effectLst/>
                <a:highlight>
                  <a:srgbClr val="FFFFFF"/>
                </a:highlight>
                <a:latin typeface="Söhne"/>
              </a:rPr>
              <a:t>Tesla'nın Elektrikli Araç Pazarına Girişi: Tesla, elektrikli araçların popüler hale gelmesinde öncü oldu. Bu, otomotiv endüstrisinde temiz enerjiye yönelik bir dönüşümü başlattı.</a:t>
            </a:r>
          </a:p>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38</a:t>
            </a:fld>
            <a:endParaRPr lang="tr-TR"/>
          </a:p>
        </p:txBody>
      </p:sp>
    </p:spTree>
    <p:extLst>
      <p:ext uri="{BB962C8B-B14F-4D97-AF65-F5344CB8AC3E}">
        <p14:creationId xmlns:p14="http://schemas.microsoft.com/office/powerpoint/2010/main" val="759685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39</a:t>
            </a:fld>
            <a:endParaRPr lang="tr-TR"/>
          </a:p>
        </p:txBody>
      </p:sp>
    </p:spTree>
    <p:extLst>
      <p:ext uri="{BB962C8B-B14F-4D97-AF65-F5344CB8AC3E}">
        <p14:creationId xmlns:p14="http://schemas.microsoft.com/office/powerpoint/2010/main" val="26630105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41</a:t>
            </a:fld>
            <a:endParaRPr lang="tr-TR"/>
          </a:p>
        </p:txBody>
      </p:sp>
    </p:spTree>
    <p:extLst>
      <p:ext uri="{BB962C8B-B14F-4D97-AF65-F5344CB8AC3E}">
        <p14:creationId xmlns:p14="http://schemas.microsoft.com/office/powerpoint/2010/main" val="4549581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42</a:t>
            </a:fld>
            <a:endParaRPr lang="tr-TR"/>
          </a:p>
        </p:txBody>
      </p:sp>
    </p:spTree>
    <p:extLst>
      <p:ext uri="{BB962C8B-B14F-4D97-AF65-F5344CB8AC3E}">
        <p14:creationId xmlns:p14="http://schemas.microsoft.com/office/powerpoint/2010/main" val="10751752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44</a:t>
            </a:fld>
            <a:endParaRPr lang="tr-TR"/>
          </a:p>
        </p:txBody>
      </p:sp>
    </p:spTree>
    <p:extLst>
      <p:ext uri="{BB962C8B-B14F-4D97-AF65-F5344CB8AC3E}">
        <p14:creationId xmlns:p14="http://schemas.microsoft.com/office/powerpoint/2010/main" val="39705606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b="0" i="0">
                <a:solidFill>
                  <a:srgbClr val="0D0D0D"/>
                </a:solidFill>
                <a:effectLst/>
                <a:highlight>
                  <a:srgbClr val="FFFFFF"/>
                </a:highlight>
                <a:latin typeface="Söhne"/>
              </a:rPr>
              <a:t>.</a:t>
            </a:r>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45</a:t>
            </a:fld>
            <a:endParaRPr lang="tr-TR"/>
          </a:p>
        </p:txBody>
      </p:sp>
    </p:spTree>
    <p:extLst>
      <p:ext uri="{BB962C8B-B14F-4D97-AF65-F5344CB8AC3E}">
        <p14:creationId xmlns:p14="http://schemas.microsoft.com/office/powerpoint/2010/main" val="35396292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46</a:t>
            </a:fld>
            <a:endParaRPr lang="tr-TR"/>
          </a:p>
        </p:txBody>
      </p:sp>
    </p:spTree>
    <p:extLst>
      <p:ext uri="{BB962C8B-B14F-4D97-AF65-F5344CB8AC3E}">
        <p14:creationId xmlns:p14="http://schemas.microsoft.com/office/powerpoint/2010/main" val="22093041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47</a:t>
            </a:fld>
            <a:endParaRPr lang="tr-TR"/>
          </a:p>
        </p:txBody>
      </p:sp>
    </p:spTree>
    <p:extLst>
      <p:ext uri="{BB962C8B-B14F-4D97-AF65-F5344CB8AC3E}">
        <p14:creationId xmlns:p14="http://schemas.microsoft.com/office/powerpoint/2010/main" val="24901140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48</a:t>
            </a:fld>
            <a:endParaRPr lang="tr-TR"/>
          </a:p>
        </p:txBody>
      </p:sp>
    </p:spTree>
    <p:extLst>
      <p:ext uri="{BB962C8B-B14F-4D97-AF65-F5344CB8AC3E}">
        <p14:creationId xmlns:p14="http://schemas.microsoft.com/office/powerpoint/2010/main" val="40078530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49</a:t>
            </a:fld>
            <a:endParaRPr lang="tr-TR"/>
          </a:p>
        </p:txBody>
      </p:sp>
    </p:spTree>
    <p:extLst>
      <p:ext uri="{BB962C8B-B14F-4D97-AF65-F5344CB8AC3E}">
        <p14:creationId xmlns:p14="http://schemas.microsoft.com/office/powerpoint/2010/main" val="26635141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FA5931-99CD-412A-92DF-86418E59DF28}" type="slidenum">
              <a:rPr lang="tr-TR" smtClean="0"/>
              <a:t>4</a:t>
            </a:fld>
            <a:endParaRPr lang="tr-TR"/>
          </a:p>
        </p:txBody>
      </p:sp>
    </p:spTree>
    <p:extLst>
      <p:ext uri="{BB962C8B-B14F-4D97-AF65-F5344CB8AC3E}">
        <p14:creationId xmlns:p14="http://schemas.microsoft.com/office/powerpoint/2010/main" val="6302951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51</a:t>
            </a:fld>
            <a:endParaRPr lang="tr-TR"/>
          </a:p>
        </p:txBody>
      </p:sp>
    </p:spTree>
    <p:extLst>
      <p:ext uri="{BB962C8B-B14F-4D97-AF65-F5344CB8AC3E}">
        <p14:creationId xmlns:p14="http://schemas.microsoft.com/office/powerpoint/2010/main" val="32426680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52</a:t>
            </a:fld>
            <a:endParaRPr lang="tr-TR"/>
          </a:p>
        </p:txBody>
      </p:sp>
    </p:spTree>
    <p:extLst>
      <p:ext uri="{BB962C8B-B14F-4D97-AF65-F5344CB8AC3E}">
        <p14:creationId xmlns:p14="http://schemas.microsoft.com/office/powerpoint/2010/main" val="40495991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53</a:t>
            </a:fld>
            <a:endParaRPr lang="tr-TR"/>
          </a:p>
        </p:txBody>
      </p:sp>
    </p:spTree>
    <p:extLst>
      <p:ext uri="{BB962C8B-B14F-4D97-AF65-F5344CB8AC3E}">
        <p14:creationId xmlns:p14="http://schemas.microsoft.com/office/powerpoint/2010/main" val="4210015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pPr algn="l"/>
            <a:r>
              <a:rPr lang="tr-TR" b="0" i="0">
                <a:solidFill>
                  <a:srgbClr val="0D0D0D"/>
                </a:solidFill>
                <a:effectLst/>
                <a:highlight>
                  <a:srgbClr val="FFFFFF"/>
                </a:highlight>
                <a:latin typeface="Söhne"/>
              </a:rPr>
              <a:t>"Status quo" ifadesi genellikle mevcut koşulları veya mevcut durumu tanımlamak için kullanılır. Bir durumun "status quo" olduğu durumlarda, değişiklik veya dönüşüm olmadan mevcut durumun korunması veya sürdürülmesi istenir. Bu terim, genellikle değişim veya reform taleplerine karşı olan veya mevcut durumdan memnuniyet ifade eden bir tutumu ifade etmek için kullanılır.</a:t>
            </a:r>
          </a:p>
          <a:p>
            <a:pPr algn="l"/>
            <a:r>
              <a:rPr lang="tr-TR" b="0" i="0">
                <a:solidFill>
                  <a:srgbClr val="0D0D0D"/>
                </a:solidFill>
                <a:effectLst/>
                <a:highlight>
                  <a:srgbClr val="FFFFFF"/>
                </a:highlight>
                <a:latin typeface="Söhne"/>
              </a:rPr>
              <a:t>Özellikle işletmelerde veya organizasyonlarda "status quo" terimi, mevcut iş süreçleri, politikalar, yapılar veya stratejiler hakkında konuşulurken veya bu alanlarda değişiklik talep edilirken kullanılabilir. Örneğin, "status quo'yu sürdürmek" veya "status quo'yu değiştirmek" gibi ifadeler, mevcut durumu korumak veya değiştirmek arasındaki seçenekleri ifade eder.</a:t>
            </a:r>
          </a:p>
          <a:p>
            <a:pPr algn="l"/>
            <a:r>
              <a:rPr lang="tr-TR" b="0" i="0">
                <a:solidFill>
                  <a:srgbClr val="0D0D0D"/>
                </a:solidFill>
                <a:effectLst/>
                <a:highlight>
                  <a:srgbClr val="FFFFFF"/>
                </a:highlight>
                <a:latin typeface="Söhne"/>
              </a:rPr>
              <a:t>"Status quo" terimi ayrıca siyasi veya toplumsal bağlamlarda da kullanılır. Burada, mevcut politik veya sosyal düzeni veya yapıyı sürdürmek veya değiştirmek arasındaki mücadelelerde bu terim sıkça geçer. Örneğin, siyasi bir tartışmada bir tarafın "status quo'yu koruma" veya "status quo'yu değiştirme" çabaları vurgulanabilir.</a:t>
            </a:r>
          </a:p>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54</a:t>
            </a:fld>
            <a:endParaRPr lang="tr-TR"/>
          </a:p>
        </p:txBody>
      </p:sp>
    </p:spTree>
    <p:extLst>
      <p:ext uri="{BB962C8B-B14F-4D97-AF65-F5344CB8AC3E}">
        <p14:creationId xmlns:p14="http://schemas.microsoft.com/office/powerpoint/2010/main" val="22008686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55</a:t>
            </a:fld>
            <a:endParaRPr lang="tr-TR"/>
          </a:p>
        </p:txBody>
      </p:sp>
    </p:spTree>
    <p:extLst>
      <p:ext uri="{BB962C8B-B14F-4D97-AF65-F5344CB8AC3E}">
        <p14:creationId xmlns:p14="http://schemas.microsoft.com/office/powerpoint/2010/main" val="16047141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56</a:t>
            </a:fld>
            <a:endParaRPr lang="tr-TR"/>
          </a:p>
        </p:txBody>
      </p:sp>
    </p:spTree>
    <p:extLst>
      <p:ext uri="{BB962C8B-B14F-4D97-AF65-F5344CB8AC3E}">
        <p14:creationId xmlns:p14="http://schemas.microsoft.com/office/powerpoint/2010/main" val="25334583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57</a:t>
            </a:fld>
            <a:endParaRPr lang="tr-TR"/>
          </a:p>
        </p:txBody>
      </p:sp>
    </p:spTree>
    <p:extLst>
      <p:ext uri="{BB962C8B-B14F-4D97-AF65-F5344CB8AC3E}">
        <p14:creationId xmlns:p14="http://schemas.microsoft.com/office/powerpoint/2010/main" val="39995024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68</a:t>
            </a:fld>
            <a:endParaRPr lang="tr-TR"/>
          </a:p>
        </p:txBody>
      </p:sp>
    </p:spTree>
    <p:extLst>
      <p:ext uri="{BB962C8B-B14F-4D97-AF65-F5344CB8AC3E}">
        <p14:creationId xmlns:p14="http://schemas.microsoft.com/office/powerpoint/2010/main" val="5462918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69</a:t>
            </a:fld>
            <a:endParaRPr lang="tr-TR"/>
          </a:p>
        </p:txBody>
      </p:sp>
    </p:spTree>
    <p:extLst>
      <p:ext uri="{BB962C8B-B14F-4D97-AF65-F5344CB8AC3E}">
        <p14:creationId xmlns:p14="http://schemas.microsoft.com/office/powerpoint/2010/main" val="2909376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70</a:t>
            </a:fld>
            <a:endParaRPr lang="tr-TR"/>
          </a:p>
        </p:txBody>
      </p:sp>
    </p:spTree>
    <p:extLst>
      <p:ext uri="{BB962C8B-B14F-4D97-AF65-F5344CB8AC3E}">
        <p14:creationId xmlns:p14="http://schemas.microsoft.com/office/powerpoint/2010/main" val="3639856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FA5931-99CD-412A-92DF-86418E59DF28}" type="slidenum">
              <a:rPr lang="tr-TR" smtClean="0"/>
              <a:t>5</a:t>
            </a:fld>
            <a:endParaRPr lang="tr-TR"/>
          </a:p>
        </p:txBody>
      </p:sp>
    </p:spTree>
    <p:extLst>
      <p:ext uri="{BB962C8B-B14F-4D97-AF65-F5344CB8AC3E}">
        <p14:creationId xmlns:p14="http://schemas.microsoft.com/office/powerpoint/2010/main" val="14062329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71</a:t>
            </a:fld>
            <a:endParaRPr lang="tr-TR"/>
          </a:p>
        </p:txBody>
      </p:sp>
    </p:spTree>
    <p:extLst>
      <p:ext uri="{BB962C8B-B14F-4D97-AF65-F5344CB8AC3E}">
        <p14:creationId xmlns:p14="http://schemas.microsoft.com/office/powerpoint/2010/main" val="37393141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72</a:t>
            </a:fld>
            <a:endParaRPr lang="tr-TR"/>
          </a:p>
        </p:txBody>
      </p:sp>
    </p:spTree>
    <p:extLst>
      <p:ext uri="{BB962C8B-B14F-4D97-AF65-F5344CB8AC3E}">
        <p14:creationId xmlns:p14="http://schemas.microsoft.com/office/powerpoint/2010/main" val="23417451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73</a:t>
            </a:fld>
            <a:endParaRPr lang="tr-TR"/>
          </a:p>
        </p:txBody>
      </p:sp>
    </p:spTree>
    <p:extLst>
      <p:ext uri="{BB962C8B-B14F-4D97-AF65-F5344CB8AC3E}">
        <p14:creationId xmlns:p14="http://schemas.microsoft.com/office/powerpoint/2010/main" val="2403289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74</a:t>
            </a:fld>
            <a:endParaRPr lang="tr-TR"/>
          </a:p>
        </p:txBody>
      </p:sp>
    </p:spTree>
    <p:extLst>
      <p:ext uri="{BB962C8B-B14F-4D97-AF65-F5344CB8AC3E}">
        <p14:creationId xmlns:p14="http://schemas.microsoft.com/office/powerpoint/2010/main" val="3324217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75</a:t>
            </a:fld>
            <a:endParaRPr lang="tr-TR"/>
          </a:p>
        </p:txBody>
      </p:sp>
    </p:spTree>
    <p:extLst>
      <p:ext uri="{BB962C8B-B14F-4D97-AF65-F5344CB8AC3E}">
        <p14:creationId xmlns:p14="http://schemas.microsoft.com/office/powerpoint/2010/main" val="15276116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FA5931-99CD-412A-92DF-86418E59DF28}" type="slidenum">
              <a:rPr lang="tr-TR" smtClean="0"/>
              <a:t>6</a:t>
            </a:fld>
            <a:endParaRPr lang="tr-TR"/>
          </a:p>
        </p:txBody>
      </p:sp>
    </p:spTree>
    <p:extLst>
      <p:ext uri="{BB962C8B-B14F-4D97-AF65-F5344CB8AC3E}">
        <p14:creationId xmlns:p14="http://schemas.microsoft.com/office/powerpoint/2010/main" val="737322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b="0" i="0">
                <a:solidFill>
                  <a:srgbClr val="0D0D0D"/>
                </a:solidFill>
                <a:effectLst/>
                <a:highlight>
                  <a:srgbClr val="FFFFFF"/>
                </a:highlight>
                <a:latin typeface="Söhne"/>
              </a:rPr>
              <a:t>İnovasyon, mevcut bir ürün, hizmet veya iş sürecinin yenilenmesi, geliştirilmesi veya tamamen yeni bir ürün/hizmet/süreç oluşturulması sürecidir. Bu, yaratıcılık ve fikirleri hayata geçirme sürecidir. İnovasyon, işletmelerin rekabet avantajı elde etmesine ve sürekli gelişim sağlamasına yardımcı olabilir.</a:t>
            </a:r>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32</a:t>
            </a:fld>
            <a:endParaRPr lang="tr-TR"/>
          </a:p>
        </p:txBody>
      </p:sp>
    </p:spTree>
    <p:extLst>
      <p:ext uri="{BB962C8B-B14F-4D97-AF65-F5344CB8AC3E}">
        <p14:creationId xmlns:p14="http://schemas.microsoft.com/office/powerpoint/2010/main" val="2522699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34</a:t>
            </a:fld>
            <a:endParaRPr lang="tr-TR"/>
          </a:p>
        </p:txBody>
      </p:sp>
    </p:spTree>
    <p:extLst>
      <p:ext uri="{BB962C8B-B14F-4D97-AF65-F5344CB8AC3E}">
        <p14:creationId xmlns:p14="http://schemas.microsoft.com/office/powerpoint/2010/main" val="25043391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pPr algn="l">
              <a:buFont typeface="+mj-lt"/>
              <a:buAutoNum type="arabicPeriod"/>
            </a:pPr>
            <a:r>
              <a:rPr lang="tr-TR" b="1" i="0">
                <a:solidFill>
                  <a:srgbClr val="0D0D0D"/>
                </a:solidFill>
                <a:effectLst/>
                <a:highlight>
                  <a:srgbClr val="FFFFFF"/>
                </a:highlight>
                <a:latin typeface="Söhne"/>
              </a:rPr>
              <a:t>Ürün İnovasyonu:</a:t>
            </a:r>
            <a:endParaRPr lang="tr-TR" b="0" i="0">
              <a:solidFill>
                <a:srgbClr val="0D0D0D"/>
              </a:solidFill>
              <a:effectLst/>
              <a:highlight>
                <a:srgbClr val="FFFFFF"/>
              </a:highlight>
              <a:latin typeface="Söhne"/>
            </a:endParaRPr>
          </a:p>
          <a:p>
            <a:pPr marL="742950" lvl="1" indent="-285750" algn="l">
              <a:buFont typeface="+mj-lt"/>
              <a:buAutoNum type="arabicPeriod"/>
            </a:pPr>
            <a:r>
              <a:rPr lang="tr-TR" b="0" i="0">
                <a:solidFill>
                  <a:srgbClr val="0D0D0D"/>
                </a:solidFill>
                <a:effectLst/>
                <a:highlight>
                  <a:srgbClr val="FFFFFF"/>
                </a:highlight>
                <a:latin typeface="Söhne"/>
              </a:rPr>
              <a:t>Apple'ın iPhone'u: iPhone, mevcut akıllı telefonlara kıyasla devrim niteliğinde bir ürün olarak piyasaya sürüldü. Dokunmatik ekran, uygulama mağazası ve kullanıcı dostu arayüz gibi özelliklerle pazarı büyük ölçüde değiştirdi.</a:t>
            </a:r>
          </a:p>
          <a:p>
            <a:pPr marL="742950" lvl="1" indent="-285750" algn="l">
              <a:buFont typeface="+mj-lt"/>
              <a:buAutoNum type="arabicPeriod"/>
            </a:pPr>
            <a:r>
              <a:rPr lang="tr-TR" b="0" i="0">
                <a:solidFill>
                  <a:srgbClr val="0D0D0D"/>
                </a:solidFill>
                <a:effectLst/>
                <a:highlight>
                  <a:srgbClr val="FFFFFF"/>
                </a:highlight>
                <a:latin typeface="Söhne"/>
              </a:rPr>
              <a:t>Nespresso'nun Kapsül Kahve Makineleri: Nespresso'nun kapsül sistemine dayalı kahve makineleri, kahve tüketim deneyimini yeniden tanımladı ve evde yüksek kaliteli kahve içmeyi daha erişilebilir hale getirdi.</a:t>
            </a:r>
          </a:p>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35</a:t>
            </a:fld>
            <a:endParaRPr lang="tr-TR"/>
          </a:p>
        </p:txBody>
      </p:sp>
    </p:spTree>
    <p:extLst>
      <p:ext uri="{BB962C8B-B14F-4D97-AF65-F5344CB8AC3E}">
        <p14:creationId xmlns:p14="http://schemas.microsoft.com/office/powerpoint/2010/main" val="409379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pPr algn="l">
              <a:buFont typeface="Arial" panose="020B0604020202020204" pitchFamily="34" charset="0"/>
              <a:buChar char="•"/>
            </a:pPr>
            <a:r>
              <a:rPr lang="tr-TR" b="0" i="0" dirty="0">
                <a:solidFill>
                  <a:srgbClr val="0D0D0D"/>
                </a:solidFill>
                <a:effectLst/>
                <a:highlight>
                  <a:srgbClr val="FFFFFF"/>
                </a:highlight>
                <a:latin typeface="Söhne"/>
              </a:rPr>
              <a:t>Netflix'in Video Akış Servisi: Netflix, DVD kiralama işinden çıkarak online video akışı hizmetine geçti. Bu, geleneksel TV izleme alışkanlıklarını değiştirdi ve abonelere geniş bir içerik kütüphanesi sunarak sektörde çığır açtı.</a:t>
            </a:r>
          </a:p>
          <a:p>
            <a:pPr algn="l">
              <a:buFont typeface="Arial" panose="020B0604020202020204" pitchFamily="34" charset="0"/>
              <a:buChar char="•"/>
            </a:pPr>
            <a:endParaRPr lang="tr-TR" b="0" i="0" dirty="0">
              <a:solidFill>
                <a:srgbClr val="0D0D0D"/>
              </a:solidFill>
              <a:effectLst/>
              <a:highlight>
                <a:srgbClr val="FFFFFF"/>
              </a:highlight>
              <a:latin typeface="Söhne"/>
            </a:endParaRPr>
          </a:p>
          <a:p>
            <a:pPr algn="l">
              <a:buFont typeface="Arial" panose="020B0604020202020204" pitchFamily="34" charset="0"/>
              <a:buChar char="•"/>
            </a:pPr>
            <a:r>
              <a:rPr lang="tr-TR" b="0" i="0" dirty="0">
                <a:solidFill>
                  <a:srgbClr val="0D0D0D"/>
                </a:solidFill>
                <a:effectLst/>
                <a:highlight>
                  <a:srgbClr val="FFFFFF"/>
                </a:highlight>
                <a:latin typeface="Söhne"/>
              </a:rPr>
              <a:t>Uber'in Ulaşım Hizmeti: Uber, geleneksel taksi hizmetlerine alternatif bir mobil uygulama aracılığıyla ulaşım sağladı. </a:t>
            </a:r>
            <a:r>
              <a:rPr lang="tr-TR" b="0" i="0">
                <a:solidFill>
                  <a:srgbClr val="0D0D0D"/>
                </a:solidFill>
                <a:effectLst/>
                <a:highlight>
                  <a:srgbClr val="FFFFFF"/>
                </a:highlight>
                <a:latin typeface="Söhne"/>
              </a:rPr>
              <a:t>Bu, müşterilere daha uygun fiyatlı ve pratik bir ulaşım seçeneği sundu.</a:t>
            </a:r>
          </a:p>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36</a:t>
            </a:fld>
            <a:endParaRPr lang="tr-TR"/>
          </a:p>
        </p:txBody>
      </p:sp>
    </p:spTree>
    <p:extLst>
      <p:ext uri="{BB962C8B-B14F-4D97-AF65-F5344CB8AC3E}">
        <p14:creationId xmlns:p14="http://schemas.microsoft.com/office/powerpoint/2010/main" val="8005402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pPr algn="l">
              <a:buFont typeface="Arial" panose="020B0604020202020204" pitchFamily="34" charset="0"/>
              <a:buChar char="•"/>
            </a:pPr>
            <a:r>
              <a:rPr lang="tr-TR" b="0" i="0">
                <a:solidFill>
                  <a:srgbClr val="0D0D0D"/>
                </a:solidFill>
                <a:effectLst/>
                <a:highlight>
                  <a:srgbClr val="FFFFFF"/>
                </a:highlight>
                <a:latin typeface="Söhne"/>
              </a:rPr>
              <a:t>Toyota'nın "Toyota Üretim Sistemi" (TPS): TPS, otomotiv üretim süreçlerindeki israfı azaltarak ve kaliteyi artırarak endüstri standartlarını değiştirdi. Bu süreç, "Just-In-Time" ve "Kaizen" gibi kavramları içerir.</a:t>
            </a:r>
          </a:p>
          <a:p>
            <a:pPr algn="l">
              <a:buFont typeface="Arial" panose="020B0604020202020204" pitchFamily="34" charset="0"/>
              <a:buChar char="•"/>
            </a:pPr>
            <a:r>
              <a:rPr lang="tr-TR" b="0" i="0">
                <a:solidFill>
                  <a:srgbClr val="0D0D0D"/>
                </a:solidFill>
                <a:effectLst/>
                <a:highlight>
                  <a:srgbClr val="FFFFFF"/>
                </a:highlight>
                <a:latin typeface="Söhne"/>
              </a:rPr>
              <a:t>Amazon'un Dağıtım Merkezi Optimizasyonu: Amazon, dağıtım merkezi işleyişini sürekli olarak optimize ederek siparişleri daha hızlı ve daha verimli bir şekilde müşterilere ulaştırmayı başardı.</a:t>
            </a:r>
          </a:p>
          <a:p>
            <a:endParaRPr lang="tr-TR"/>
          </a:p>
        </p:txBody>
      </p:sp>
      <p:sp>
        <p:nvSpPr>
          <p:cNvPr id="4" name="Slayt Numarası Yer Tutucusu 3"/>
          <p:cNvSpPr>
            <a:spLocks noGrp="1"/>
          </p:cNvSpPr>
          <p:nvPr>
            <p:ph type="sldNum" sz="quarter" idx="5"/>
          </p:nvPr>
        </p:nvSpPr>
        <p:spPr/>
        <p:txBody>
          <a:bodyPr/>
          <a:lstStyle/>
          <a:p>
            <a:fld id="{05FAE895-1527-481B-B124-A481DFD3C328}" type="slidenum">
              <a:rPr lang="tr-TR" smtClean="0"/>
              <a:t>37</a:t>
            </a:fld>
            <a:endParaRPr lang="tr-TR"/>
          </a:p>
        </p:txBody>
      </p:sp>
    </p:spTree>
    <p:extLst>
      <p:ext uri="{BB962C8B-B14F-4D97-AF65-F5344CB8AC3E}">
        <p14:creationId xmlns:p14="http://schemas.microsoft.com/office/powerpoint/2010/main" val="12698901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F32A9D7-8662-58B5-999A-B6F313CBF1A5}"/>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C0E0751E-EA62-38AC-55F2-2CE018D050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BC9CC766-92BC-11DA-212A-9491A1070C2A}"/>
              </a:ext>
            </a:extLst>
          </p:cNvPr>
          <p:cNvSpPr>
            <a:spLocks noGrp="1"/>
          </p:cNvSpPr>
          <p:nvPr>
            <p:ph type="dt" sz="half" idx="10"/>
          </p:nvPr>
        </p:nvSpPr>
        <p:spPr/>
        <p:txBody>
          <a:bodyPr/>
          <a:lstStyle/>
          <a:p>
            <a:fld id="{D2DD6045-EDCF-40A1-8F7C-7E72AA5DA62C}" type="datetimeFigureOut">
              <a:rPr lang="tr-TR" smtClean="0"/>
              <a:t>30.08.2025</a:t>
            </a:fld>
            <a:endParaRPr lang="tr-TR"/>
          </a:p>
        </p:txBody>
      </p:sp>
      <p:sp>
        <p:nvSpPr>
          <p:cNvPr id="5" name="Alt Bilgi Yer Tutucusu 4">
            <a:extLst>
              <a:ext uri="{FF2B5EF4-FFF2-40B4-BE49-F238E27FC236}">
                <a16:creationId xmlns:a16="http://schemas.microsoft.com/office/drawing/2014/main" id="{235570FB-1B34-8760-D461-B7FA157148E8}"/>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4F19D861-6573-498E-1D38-D6DF7297D167}"/>
              </a:ext>
            </a:extLst>
          </p:cNvPr>
          <p:cNvSpPr>
            <a:spLocks noGrp="1"/>
          </p:cNvSpPr>
          <p:nvPr>
            <p:ph type="sldNum" sz="quarter" idx="12"/>
          </p:nvPr>
        </p:nvSpPr>
        <p:spPr/>
        <p:txBody>
          <a:bodyPr/>
          <a:lstStyle/>
          <a:p>
            <a:fld id="{32B0D010-7838-4562-8AA7-1A9B272303B3}" type="slidenum">
              <a:rPr lang="tr-TR" smtClean="0"/>
              <a:t>‹#›</a:t>
            </a:fld>
            <a:endParaRPr lang="tr-TR"/>
          </a:p>
        </p:txBody>
      </p:sp>
    </p:spTree>
    <p:extLst>
      <p:ext uri="{BB962C8B-B14F-4D97-AF65-F5344CB8AC3E}">
        <p14:creationId xmlns:p14="http://schemas.microsoft.com/office/powerpoint/2010/main" val="1641664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2830496-E87A-D680-E9EE-2433E535B469}"/>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58C11680-0DEB-F46D-C2B4-AE40D2CA4936}"/>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8154E0E4-9227-BA85-06E1-A0AE5FDC7761}"/>
              </a:ext>
            </a:extLst>
          </p:cNvPr>
          <p:cNvSpPr>
            <a:spLocks noGrp="1"/>
          </p:cNvSpPr>
          <p:nvPr>
            <p:ph type="dt" sz="half" idx="10"/>
          </p:nvPr>
        </p:nvSpPr>
        <p:spPr/>
        <p:txBody>
          <a:bodyPr/>
          <a:lstStyle/>
          <a:p>
            <a:fld id="{D2DD6045-EDCF-40A1-8F7C-7E72AA5DA62C}" type="datetimeFigureOut">
              <a:rPr lang="tr-TR" smtClean="0"/>
              <a:t>30.08.2025</a:t>
            </a:fld>
            <a:endParaRPr lang="tr-TR"/>
          </a:p>
        </p:txBody>
      </p:sp>
      <p:sp>
        <p:nvSpPr>
          <p:cNvPr id="5" name="Alt Bilgi Yer Tutucusu 4">
            <a:extLst>
              <a:ext uri="{FF2B5EF4-FFF2-40B4-BE49-F238E27FC236}">
                <a16:creationId xmlns:a16="http://schemas.microsoft.com/office/drawing/2014/main" id="{C6092B8A-1C5E-2993-A426-E6452F694B76}"/>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C28EF25F-0B00-2860-EBE2-42EC491AE6D4}"/>
              </a:ext>
            </a:extLst>
          </p:cNvPr>
          <p:cNvSpPr>
            <a:spLocks noGrp="1"/>
          </p:cNvSpPr>
          <p:nvPr>
            <p:ph type="sldNum" sz="quarter" idx="12"/>
          </p:nvPr>
        </p:nvSpPr>
        <p:spPr/>
        <p:txBody>
          <a:bodyPr/>
          <a:lstStyle/>
          <a:p>
            <a:fld id="{32B0D010-7838-4562-8AA7-1A9B272303B3}" type="slidenum">
              <a:rPr lang="tr-TR" smtClean="0"/>
              <a:t>‹#›</a:t>
            </a:fld>
            <a:endParaRPr lang="tr-TR"/>
          </a:p>
        </p:txBody>
      </p:sp>
    </p:spTree>
    <p:extLst>
      <p:ext uri="{BB962C8B-B14F-4D97-AF65-F5344CB8AC3E}">
        <p14:creationId xmlns:p14="http://schemas.microsoft.com/office/powerpoint/2010/main" val="4182754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C7085D58-F600-2F76-E43B-A573792ED4C4}"/>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891848C6-8927-F395-653A-7D6468DC06C8}"/>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4F64B300-9447-59E8-7942-AFAA9A5F2F30}"/>
              </a:ext>
            </a:extLst>
          </p:cNvPr>
          <p:cNvSpPr>
            <a:spLocks noGrp="1"/>
          </p:cNvSpPr>
          <p:nvPr>
            <p:ph type="dt" sz="half" idx="10"/>
          </p:nvPr>
        </p:nvSpPr>
        <p:spPr/>
        <p:txBody>
          <a:bodyPr/>
          <a:lstStyle/>
          <a:p>
            <a:fld id="{D2DD6045-EDCF-40A1-8F7C-7E72AA5DA62C}" type="datetimeFigureOut">
              <a:rPr lang="tr-TR" smtClean="0"/>
              <a:t>30.08.2025</a:t>
            </a:fld>
            <a:endParaRPr lang="tr-TR"/>
          </a:p>
        </p:txBody>
      </p:sp>
      <p:sp>
        <p:nvSpPr>
          <p:cNvPr id="5" name="Alt Bilgi Yer Tutucusu 4">
            <a:extLst>
              <a:ext uri="{FF2B5EF4-FFF2-40B4-BE49-F238E27FC236}">
                <a16:creationId xmlns:a16="http://schemas.microsoft.com/office/drawing/2014/main" id="{F2DF7647-3256-FA0E-4ABA-AC9C06DC9D36}"/>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BF64DCE2-6311-F3D4-3277-38856E3A1A4D}"/>
              </a:ext>
            </a:extLst>
          </p:cNvPr>
          <p:cNvSpPr>
            <a:spLocks noGrp="1"/>
          </p:cNvSpPr>
          <p:nvPr>
            <p:ph type="sldNum" sz="quarter" idx="12"/>
          </p:nvPr>
        </p:nvSpPr>
        <p:spPr/>
        <p:txBody>
          <a:bodyPr/>
          <a:lstStyle/>
          <a:p>
            <a:fld id="{32B0D010-7838-4562-8AA7-1A9B272303B3}" type="slidenum">
              <a:rPr lang="tr-TR" smtClean="0"/>
              <a:t>‹#›</a:t>
            </a:fld>
            <a:endParaRPr lang="tr-TR"/>
          </a:p>
        </p:txBody>
      </p:sp>
    </p:spTree>
    <p:extLst>
      <p:ext uri="{BB962C8B-B14F-4D97-AF65-F5344CB8AC3E}">
        <p14:creationId xmlns:p14="http://schemas.microsoft.com/office/powerpoint/2010/main" val="1367518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82ED2F3-F121-8622-E467-917836FE7D1F}"/>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7566CDCB-B609-BDED-8E85-8E8706DFCE4F}"/>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3C7CD844-9D49-466D-BD9A-788B94EAA4DE}"/>
              </a:ext>
            </a:extLst>
          </p:cNvPr>
          <p:cNvSpPr>
            <a:spLocks noGrp="1"/>
          </p:cNvSpPr>
          <p:nvPr>
            <p:ph type="dt" sz="half" idx="10"/>
          </p:nvPr>
        </p:nvSpPr>
        <p:spPr/>
        <p:txBody>
          <a:bodyPr/>
          <a:lstStyle/>
          <a:p>
            <a:fld id="{D2DD6045-EDCF-40A1-8F7C-7E72AA5DA62C}" type="datetimeFigureOut">
              <a:rPr lang="tr-TR" smtClean="0"/>
              <a:t>30.08.2025</a:t>
            </a:fld>
            <a:endParaRPr lang="tr-TR"/>
          </a:p>
        </p:txBody>
      </p:sp>
      <p:sp>
        <p:nvSpPr>
          <p:cNvPr id="5" name="Alt Bilgi Yer Tutucusu 4">
            <a:extLst>
              <a:ext uri="{FF2B5EF4-FFF2-40B4-BE49-F238E27FC236}">
                <a16:creationId xmlns:a16="http://schemas.microsoft.com/office/drawing/2014/main" id="{62EBB103-869B-3480-5B9A-530D05AB786F}"/>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DB9C3ACC-2DA1-2ADD-602A-0CC9FECFD624}"/>
              </a:ext>
            </a:extLst>
          </p:cNvPr>
          <p:cNvSpPr>
            <a:spLocks noGrp="1"/>
          </p:cNvSpPr>
          <p:nvPr>
            <p:ph type="sldNum" sz="quarter" idx="12"/>
          </p:nvPr>
        </p:nvSpPr>
        <p:spPr/>
        <p:txBody>
          <a:bodyPr/>
          <a:lstStyle/>
          <a:p>
            <a:fld id="{32B0D010-7838-4562-8AA7-1A9B272303B3}" type="slidenum">
              <a:rPr lang="tr-TR" smtClean="0"/>
              <a:t>‹#›</a:t>
            </a:fld>
            <a:endParaRPr lang="tr-TR"/>
          </a:p>
        </p:txBody>
      </p:sp>
    </p:spTree>
    <p:extLst>
      <p:ext uri="{BB962C8B-B14F-4D97-AF65-F5344CB8AC3E}">
        <p14:creationId xmlns:p14="http://schemas.microsoft.com/office/powerpoint/2010/main" val="2446734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C87E709-23C7-5DF8-F5DB-5CABDBE0E0E8}"/>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41FF7DD3-F602-DFB1-8086-32392429A50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66E44E83-83AE-5493-2C58-E4B196C2EA39}"/>
              </a:ext>
            </a:extLst>
          </p:cNvPr>
          <p:cNvSpPr>
            <a:spLocks noGrp="1"/>
          </p:cNvSpPr>
          <p:nvPr>
            <p:ph type="dt" sz="half" idx="10"/>
          </p:nvPr>
        </p:nvSpPr>
        <p:spPr/>
        <p:txBody>
          <a:bodyPr/>
          <a:lstStyle/>
          <a:p>
            <a:fld id="{D2DD6045-EDCF-40A1-8F7C-7E72AA5DA62C}" type="datetimeFigureOut">
              <a:rPr lang="tr-TR" smtClean="0"/>
              <a:t>30.08.2025</a:t>
            </a:fld>
            <a:endParaRPr lang="tr-TR"/>
          </a:p>
        </p:txBody>
      </p:sp>
      <p:sp>
        <p:nvSpPr>
          <p:cNvPr id="5" name="Alt Bilgi Yer Tutucusu 4">
            <a:extLst>
              <a:ext uri="{FF2B5EF4-FFF2-40B4-BE49-F238E27FC236}">
                <a16:creationId xmlns:a16="http://schemas.microsoft.com/office/drawing/2014/main" id="{1D5B8B50-BA90-7924-3130-DE6D009833D4}"/>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F20BD636-A888-6560-A2EA-A6D2B5B91B06}"/>
              </a:ext>
            </a:extLst>
          </p:cNvPr>
          <p:cNvSpPr>
            <a:spLocks noGrp="1"/>
          </p:cNvSpPr>
          <p:nvPr>
            <p:ph type="sldNum" sz="quarter" idx="12"/>
          </p:nvPr>
        </p:nvSpPr>
        <p:spPr/>
        <p:txBody>
          <a:bodyPr/>
          <a:lstStyle/>
          <a:p>
            <a:fld id="{32B0D010-7838-4562-8AA7-1A9B272303B3}" type="slidenum">
              <a:rPr lang="tr-TR" smtClean="0"/>
              <a:t>‹#›</a:t>
            </a:fld>
            <a:endParaRPr lang="tr-TR"/>
          </a:p>
        </p:txBody>
      </p:sp>
    </p:spTree>
    <p:extLst>
      <p:ext uri="{BB962C8B-B14F-4D97-AF65-F5344CB8AC3E}">
        <p14:creationId xmlns:p14="http://schemas.microsoft.com/office/powerpoint/2010/main" val="2580101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B360753-76CE-5A23-9430-B3C8FFBD28B8}"/>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EF2A4353-573C-E299-1F8F-E536DC8EFCD8}"/>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1E6B0F5B-B894-394E-742C-1E0571589199}"/>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A9A2A9FF-FC86-8DE5-B4E3-08069074A0AF}"/>
              </a:ext>
            </a:extLst>
          </p:cNvPr>
          <p:cNvSpPr>
            <a:spLocks noGrp="1"/>
          </p:cNvSpPr>
          <p:nvPr>
            <p:ph type="dt" sz="half" idx="10"/>
          </p:nvPr>
        </p:nvSpPr>
        <p:spPr/>
        <p:txBody>
          <a:bodyPr/>
          <a:lstStyle/>
          <a:p>
            <a:fld id="{D2DD6045-EDCF-40A1-8F7C-7E72AA5DA62C}" type="datetimeFigureOut">
              <a:rPr lang="tr-TR" smtClean="0"/>
              <a:t>30.08.2025</a:t>
            </a:fld>
            <a:endParaRPr lang="tr-TR"/>
          </a:p>
        </p:txBody>
      </p:sp>
      <p:sp>
        <p:nvSpPr>
          <p:cNvPr id="6" name="Alt Bilgi Yer Tutucusu 5">
            <a:extLst>
              <a:ext uri="{FF2B5EF4-FFF2-40B4-BE49-F238E27FC236}">
                <a16:creationId xmlns:a16="http://schemas.microsoft.com/office/drawing/2014/main" id="{6FDB239C-936F-AED9-91FE-64CE76087602}"/>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E1C3E0C8-D8C5-7243-78FC-A36CFD204297}"/>
              </a:ext>
            </a:extLst>
          </p:cNvPr>
          <p:cNvSpPr>
            <a:spLocks noGrp="1"/>
          </p:cNvSpPr>
          <p:nvPr>
            <p:ph type="sldNum" sz="quarter" idx="12"/>
          </p:nvPr>
        </p:nvSpPr>
        <p:spPr/>
        <p:txBody>
          <a:bodyPr/>
          <a:lstStyle/>
          <a:p>
            <a:fld id="{32B0D010-7838-4562-8AA7-1A9B272303B3}" type="slidenum">
              <a:rPr lang="tr-TR" smtClean="0"/>
              <a:t>‹#›</a:t>
            </a:fld>
            <a:endParaRPr lang="tr-TR"/>
          </a:p>
        </p:txBody>
      </p:sp>
    </p:spTree>
    <p:extLst>
      <p:ext uri="{BB962C8B-B14F-4D97-AF65-F5344CB8AC3E}">
        <p14:creationId xmlns:p14="http://schemas.microsoft.com/office/powerpoint/2010/main" val="13565037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0CBEDE8-0E72-F317-09E3-45F5B236749D}"/>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5C581B14-447A-39AD-E52F-783B6176C6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F53E8C28-4870-A9BE-B93F-B6CBCA1C3643}"/>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CFF7EC80-12DC-6A06-0BC1-4E778EACF4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11E628CF-984D-6091-0C62-4CC9DF5A3B22}"/>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A4794E56-BC5E-D4D2-2ECB-012E087D9585}"/>
              </a:ext>
            </a:extLst>
          </p:cNvPr>
          <p:cNvSpPr>
            <a:spLocks noGrp="1"/>
          </p:cNvSpPr>
          <p:nvPr>
            <p:ph type="dt" sz="half" idx="10"/>
          </p:nvPr>
        </p:nvSpPr>
        <p:spPr/>
        <p:txBody>
          <a:bodyPr/>
          <a:lstStyle/>
          <a:p>
            <a:fld id="{D2DD6045-EDCF-40A1-8F7C-7E72AA5DA62C}" type="datetimeFigureOut">
              <a:rPr lang="tr-TR" smtClean="0"/>
              <a:t>30.08.2025</a:t>
            </a:fld>
            <a:endParaRPr lang="tr-TR"/>
          </a:p>
        </p:txBody>
      </p:sp>
      <p:sp>
        <p:nvSpPr>
          <p:cNvPr id="8" name="Alt Bilgi Yer Tutucusu 7">
            <a:extLst>
              <a:ext uri="{FF2B5EF4-FFF2-40B4-BE49-F238E27FC236}">
                <a16:creationId xmlns:a16="http://schemas.microsoft.com/office/drawing/2014/main" id="{4A999F79-A49C-F0C9-1E24-F611031A02A2}"/>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86444C20-DDCB-45DB-C63C-655DBF873C32}"/>
              </a:ext>
            </a:extLst>
          </p:cNvPr>
          <p:cNvSpPr>
            <a:spLocks noGrp="1"/>
          </p:cNvSpPr>
          <p:nvPr>
            <p:ph type="sldNum" sz="quarter" idx="12"/>
          </p:nvPr>
        </p:nvSpPr>
        <p:spPr/>
        <p:txBody>
          <a:bodyPr/>
          <a:lstStyle/>
          <a:p>
            <a:fld id="{32B0D010-7838-4562-8AA7-1A9B272303B3}" type="slidenum">
              <a:rPr lang="tr-TR" smtClean="0"/>
              <a:t>‹#›</a:t>
            </a:fld>
            <a:endParaRPr lang="tr-TR"/>
          </a:p>
        </p:txBody>
      </p:sp>
    </p:spTree>
    <p:extLst>
      <p:ext uri="{BB962C8B-B14F-4D97-AF65-F5344CB8AC3E}">
        <p14:creationId xmlns:p14="http://schemas.microsoft.com/office/powerpoint/2010/main" val="3786296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749AF8D-0BD8-60EF-5DCF-2976F29AB212}"/>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47BD55C5-AF82-0CD5-57B0-04D0602D00A1}"/>
              </a:ext>
            </a:extLst>
          </p:cNvPr>
          <p:cNvSpPr>
            <a:spLocks noGrp="1"/>
          </p:cNvSpPr>
          <p:nvPr>
            <p:ph type="dt" sz="half" idx="10"/>
          </p:nvPr>
        </p:nvSpPr>
        <p:spPr/>
        <p:txBody>
          <a:bodyPr/>
          <a:lstStyle/>
          <a:p>
            <a:fld id="{D2DD6045-EDCF-40A1-8F7C-7E72AA5DA62C}" type="datetimeFigureOut">
              <a:rPr lang="tr-TR" smtClean="0"/>
              <a:t>30.08.2025</a:t>
            </a:fld>
            <a:endParaRPr lang="tr-TR"/>
          </a:p>
        </p:txBody>
      </p:sp>
      <p:sp>
        <p:nvSpPr>
          <p:cNvPr id="4" name="Alt Bilgi Yer Tutucusu 3">
            <a:extLst>
              <a:ext uri="{FF2B5EF4-FFF2-40B4-BE49-F238E27FC236}">
                <a16:creationId xmlns:a16="http://schemas.microsoft.com/office/drawing/2014/main" id="{D8C72806-D8D4-CA46-DE8D-1411020915A4}"/>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05625265-F3F9-6BFD-B548-2CC6141390CF}"/>
              </a:ext>
            </a:extLst>
          </p:cNvPr>
          <p:cNvSpPr>
            <a:spLocks noGrp="1"/>
          </p:cNvSpPr>
          <p:nvPr>
            <p:ph type="sldNum" sz="quarter" idx="12"/>
          </p:nvPr>
        </p:nvSpPr>
        <p:spPr/>
        <p:txBody>
          <a:bodyPr/>
          <a:lstStyle/>
          <a:p>
            <a:fld id="{32B0D010-7838-4562-8AA7-1A9B272303B3}" type="slidenum">
              <a:rPr lang="tr-TR" smtClean="0"/>
              <a:t>‹#›</a:t>
            </a:fld>
            <a:endParaRPr lang="tr-TR"/>
          </a:p>
        </p:txBody>
      </p:sp>
    </p:spTree>
    <p:extLst>
      <p:ext uri="{BB962C8B-B14F-4D97-AF65-F5344CB8AC3E}">
        <p14:creationId xmlns:p14="http://schemas.microsoft.com/office/powerpoint/2010/main" val="115542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AF047B5D-B5E0-71B6-63C3-55BAA4680258}"/>
              </a:ext>
            </a:extLst>
          </p:cNvPr>
          <p:cNvSpPr>
            <a:spLocks noGrp="1"/>
          </p:cNvSpPr>
          <p:nvPr>
            <p:ph type="dt" sz="half" idx="10"/>
          </p:nvPr>
        </p:nvSpPr>
        <p:spPr/>
        <p:txBody>
          <a:bodyPr/>
          <a:lstStyle/>
          <a:p>
            <a:fld id="{D2DD6045-EDCF-40A1-8F7C-7E72AA5DA62C}" type="datetimeFigureOut">
              <a:rPr lang="tr-TR" smtClean="0"/>
              <a:t>30.08.2025</a:t>
            </a:fld>
            <a:endParaRPr lang="tr-TR"/>
          </a:p>
        </p:txBody>
      </p:sp>
      <p:sp>
        <p:nvSpPr>
          <p:cNvPr id="3" name="Alt Bilgi Yer Tutucusu 2">
            <a:extLst>
              <a:ext uri="{FF2B5EF4-FFF2-40B4-BE49-F238E27FC236}">
                <a16:creationId xmlns:a16="http://schemas.microsoft.com/office/drawing/2014/main" id="{B0804D9F-0D54-7E0B-A7C3-F2A784EC2320}"/>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EC7B85AC-7692-466E-8D07-11A29625D235}"/>
              </a:ext>
            </a:extLst>
          </p:cNvPr>
          <p:cNvSpPr>
            <a:spLocks noGrp="1"/>
          </p:cNvSpPr>
          <p:nvPr>
            <p:ph type="sldNum" sz="quarter" idx="12"/>
          </p:nvPr>
        </p:nvSpPr>
        <p:spPr/>
        <p:txBody>
          <a:bodyPr/>
          <a:lstStyle/>
          <a:p>
            <a:fld id="{32B0D010-7838-4562-8AA7-1A9B272303B3}" type="slidenum">
              <a:rPr lang="tr-TR" smtClean="0"/>
              <a:t>‹#›</a:t>
            </a:fld>
            <a:endParaRPr lang="tr-TR"/>
          </a:p>
        </p:txBody>
      </p:sp>
    </p:spTree>
    <p:extLst>
      <p:ext uri="{BB962C8B-B14F-4D97-AF65-F5344CB8AC3E}">
        <p14:creationId xmlns:p14="http://schemas.microsoft.com/office/powerpoint/2010/main" val="520015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05DD4A0-AF45-59E6-E59E-217FB896BBAE}"/>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B60B2026-D5BD-E0A7-409C-9B36990320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5F9BE561-6343-8B7C-424B-1DB68FA581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C012E9C0-5E16-5C90-A379-16B6F9CCC9FB}"/>
              </a:ext>
            </a:extLst>
          </p:cNvPr>
          <p:cNvSpPr>
            <a:spLocks noGrp="1"/>
          </p:cNvSpPr>
          <p:nvPr>
            <p:ph type="dt" sz="half" idx="10"/>
          </p:nvPr>
        </p:nvSpPr>
        <p:spPr/>
        <p:txBody>
          <a:bodyPr/>
          <a:lstStyle/>
          <a:p>
            <a:fld id="{D2DD6045-EDCF-40A1-8F7C-7E72AA5DA62C}" type="datetimeFigureOut">
              <a:rPr lang="tr-TR" smtClean="0"/>
              <a:t>30.08.2025</a:t>
            </a:fld>
            <a:endParaRPr lang="tr-TR"/>
          </a:p>
        </p:txBody>
      </p:sp>
      <p:sp>
        <p:nvSpPr>
          <p:cNvPr id="6" name="Alt Bilgi Yer Tutucusu 5">
            <a:extLst>
              <a:ext uri="{FF2B5EF4-FFF2-40B4-BE49-F238E27FC236}">
                <a16:creationId xmlns:a16="http://schemas.microsoft.com/office/drawing/2014/main" id="{7135DD91-7150-D554-4321-7801492CBC80}"/>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06D94F6E-3E1C-5D59-3C46-8F484E57D243}"/>
              </a:ext>
            </a:extLst>
          </p:cNvPr>
          <p:cNvSpPr>
            <a:spLocks noGrp="1"/>
          </p:cNvSpPr>
          <p:nvPr>
            <p:ph type="sldNum" sz="quarter" idx="12"/>
          </p:nvPr>
        </p:nvSpPr>
        <p:spPr/>
        <p:txBody>
          <a:bodyPr/>
          <a:lstStyle/>
          <a:p>
            <a:fld id="{32B0D010-7838-4562-8AA7-1A9B272303B3}" type="slidenum">
              <a:rPr lang="tr-TR" smtClean="0"/>
              <a:t>‹#›</a:t>
            </a:fld>
            <a:endParaRPr lang="tr-TR"/>
          </a:p>
        </p:txBody>
      </p:sp>
    </p:spTree>
    <p:extLst>
      <p:ext uri="{BB962C8B-B14F-4D97-AF65-F5344CB8AC3E}">
        <p14:creationId xmlns:p14="http://schemas.microsoft.com/office/powerpoint/2010/main" val="1668808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954AE15-B7E8-45B0-F98C-3CABA04CA22A}"/>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E8BC12D8-BFAF-E2EA-DBC4-99ECC2DD88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CD54AD9F-59B0-2187-405C-385ED22DA9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18A5492A-644D-278A-2C7E-1EBF0C80C9EC}"/>
              </a:ext>
            </a:extLst>
          </p:cNvPr>
          <p:cNvSpPr>
            <a:spLocks noGrp="1"/>
          </p:cNvSpPr>
          <p:nvPr>
            <p:ph type="dt" sz="half" idx="10"/>
          </p:nvPr>
        </p:nvSpPr>
        <p:spPr/>
        <p:txBody>
          <a:bodyPr/>
          <a:lstStyle/>
          <a:p>
            <a:fld id="{D2DD6045-EDCF-40A1-8F7C-7E72AA5DA62C}" type="datetimeFigureOut">
              <a:rPr lang="tr-TR" smtClean="0"/>
              <a:t>30.08.2025</a:t>
            </a:fld>
            <a:endParaRPr lang="tr-TR"/>
          </a:p>
        </p:txBody>
      </p:sp>
      <p:sp>
        <p:nvSpPr>
          <p:cNvPr id="6" name="Alt Bilgi Yer Tutucusu 5">
            <a:extLst>
              <a:ext uri="{FF2B5EF4-FFF2-40B4-BE49-F238E27FC236}">
                <a16:creationId xmlns:a16="http://schemas.microsoft.com/office/drawing/2014/main" id="{93586929-64FE-B6DA-8FB2-16AE697145A8}"/>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7A503AA2-1701-E687-6E8A-B9300E43E94F}"/>
              </a:ext>
            </a:extLst>
          </p:cNvPr>
          <p:cNvSpPr>
            <a:spLocks noGrp="1"/>
          </p:cNvSpPr>
          <p:nvPr>
            <p:ph type="sldNum" sz="quarter" idx="12"/>
          </p:nvPr>
        </p:nvSpPr>
        <p:spPr/>
        <p:txBody>
          <a:bodyPr/>
          <a:lstStyle/>
          <a:p>
            <a:fld id="{32B0D010-7838-4562-8AA7-1A9B272303B3}" type="slidenum">
              <a:rPr lang="tr-TR" smtClean="0"/>
              <a:t>‹#›</a:t>
            </a:fld>
            <a:endParaRPr lang="tr-TR"/>
          </a:p>
        </p:txBody>
      </p:sp>
    </p:spTree>
    <p:extLst>
      <p:ext uri="{BB962C8B-B14F-4D97-AF65-F5344CB8AC3E}">
        <p14:creationId xmlns:p14="http://schemas.microsoft.com/office/powerpoint/2010/main" val="7143289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EDAE47F1-BB15-F0ED-1D6C-7CB52F614B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2692499E-BA0F-DF75-94B1-265E21159D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7EF0CB9-C53F-AB62-75E9-27B174DF9B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2DD6045-EDCF-40A1-8F7C-7E72AA5DA62C}" type="datetimeFigureOut">
              <a:rPr lang="tr-TR" smtClean="0"/>
              <a:t>30.08.2025</a:t>
            </a:fld>
            <a:endParaRPr lang="tr-TR"/>
          </a:p>
        </p:txBody>
      </p:sp>
      <p:sp>
        <p:nvSpPr>
          <p:cNvPr id="5" name="Alt Bilgi Yer Tutucusu 4">
            <a:extLst>
              <a:ext uri="{FF2B5EF4-FFF2-40B4-BE49-F238E27FC236}">
                <a16:creationId xmlns:a16="http://schemas.microsoft.com/office/drawing/2014/main" id="{EA723221-10BB-A598-F857-DFC41CEFE3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tr-TR"/>
          </a:p>
        </p:txBody>
      </p:sp>
      <p:sp>
        <p:nvSpPr>
          <p:cNvPr id="6" name="Slayt Numarası Yer Tutucusu 5">
            <a:extLst>
              <a:ext uri="{FF2B5EF4-FFF2-40B4-BE49-F238E27FC236}">
                <a16:creationId xmlns:a16="http://schemas.microsoft.com/office/drawing/2014/main" id="{884C4AF9-5224-B310-AC6C-36711E852A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2B0D010-7838-4562-8AA7-1A9B272303B3}" type="slidenum">
              <a:rPr lang="tr-TR" smtClean="0"/>
              <a:t>‹#›</a:t>
            </a:fld>
            <a:endParaRPr lang="tr-TR"/>
          </a:p>
        </p:txBody>
      </p:sp>
    </p:spTree>
    <p:extLst>
      <p:ext uri="{BB962C8B-B14F-4D97-AF65-F5344CB8AC3E}">
        <p14:creationId xmlns:p14="http://schemas.microsoft.com/office/powerpoint/2010/main" val="34388443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7.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7.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7.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7.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44.jpg"/><Relationship Id="rId4" Type="http://schemas.openxmlformats.org/officeDocument/2006/relationships/hyperlink" Target="http://dj-site.blogspot.co.id/2016/07/hadirkan-cita-rasa-kopi-ala-barista.html"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45.jpeg"/><Relationship Id="rId7" Type="http://schemas.openxmlformats.org/officeDocument/2006/relationships/hyperlink" Target="https://creativecommons.org/licenses/by-nc-sa/3.0/"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historia-biografia.com/historia-de-uber/" TargetMode="External"/><Relationship Id="rId5" Type="http://schemas.openxmlformats.org/officeDocument/2006/relationships/image" Target="../media/image46.jpg"/><Relationship Id="rId4" Type="http://schemas.openxmlformats.org/officeDocument/2006/relationships/hyperlink" Target="https://www.pexels.com/ja-jp/photo/4009402/"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acctivate.com/efficient-and-simple-inventory-management-what-smbs-can-learn-from-amazons-high-tech-warehouse/" TargetMode="External"/><Relationship Id="rId5" Type="http://schemas.openxmlformats.org/officeDocument/2006/relationships/image" Target="../media/image48.jpg"/><Relationship Id="rId4" Type="http://schemas.openxmlformats.org/officeDocument/2006/relationships/hyperlink" Target="http://flickr.com/photos/toyotauk/4711057629"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www.goldenpage.ng/tesla-advances-new-models-amid-profit-decline/" TargetMode="External"/><Relationship Id="rId5" Type="http://schemas.openxmlformats.org/officeDocument/2006/relationships/image" Target="../media/image50.jpg"/><Relationship Id="rId4" Type="http://schemas.openxmlformats.org/officeDocument/2006/relationships/hyperlink" Target="https://www.iphonemod.net/singapore-fines-airbnb-hosts.html"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50.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0.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8">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C62C3790-1F9F-2B1A-9C93-BBF0402A1A88}"/>
              </a:ext>
            </a:extLst>
          </p:cNvPr>
          <p:cNvSpPr>
            <a:spLocks noGrp="1"/>
          </p:cNvSpPr>
          <p:nvPr>
            <p:ph type="ctrTitle"/>
          </p:nvPr>
        </p:nvSpPr>
        <p:spPr>
          <a:xfrm>
            <a:off x="1524000" y="1122363"/>
            <a:ext cx="9144000" cy="3063240"/>
          </a:xfrm>
        </p:spPr>
        <p:txBody>
          <a:bodyPr>
            <a:normAutofit/>
          </a:bodyPr>
          <a:lstStyle/>
          <a:p>
            <a:r>
              <a:rPr lang="tr-TR" sz="6600">
                <a:solidFill>
                  <a:schemeClr val="bg1"/>
                </a:solidFill>
              </a:rPr>
              <a:t>YÖNETİM KONUSUNDA SON GELİŞMELER</a:t>
            </a:r>
          </a:p>
        </p:txBody>
      </p:sp>
      <p:sp>
        <p:nvSpPr>
          <p:cNvPr id="3" name="Alt Başlık 2">
            <a:extLst>
              <a:ext uri="{FF2B5EF4-FFF2-40B4-BE49-F238E27FC236}">
                <a16:creationId xmlns:a16="http://schemas.microsoft.com/office/drawing/2014/main" id="{1468DFAE-344A-312B-6C60-D8EA1AC760D2}"/>
              </a:ext>
            </a:extLst>
          </p:cNvPr>
          <p:cNvSpPr>
            <a:spLocks noGrp="1"/>
          </p:cNvSpPr>
          <p:nvPr>
            <p:ph type="subTitle" idx="1"/>
          </p:nvPr>
        </p:nvSpPr>
        <p:spPr>
          <a:xfrm>
            <a:off x="1527048" y="4599432"/>
            <a:ext cx="9144000" cy="1536192"/>
          </a:xfrm>
        </p:spPr>
        <p:txBody>
          <a:bodyPr>
            <a:normAutofit/>
          </a:bodyPr>
          <a:lstStyle/>
          <a:p>
            <a:r>
              <a:rPr lang="tr-TR">
                <a:solidFill>
                  <a:schemeClr val="bg1"/>
                </a:solidFill>
              </a:rPr>
              <a:t>8.HAFTA</a:t>
            </a:r>
          </a:p>
        </p:txBody>
      </p:sp>
      <p:sp>
        <p:nvSpPr>
          <p:cNvPr id="11"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19829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7F179D5B-6821-5CAD-C2D0-E7DDEDFCED3E}"/>
              </a:ext>
            </a:extLst>
          </p:cNvPr>
          <p:cNvSpPr>
            <a:spLocks noGrp="1" noChangeArrowheads="1"/>
          </p:cNvSpPr>
          <p:nvPr>
            <p:ph type="title" idx="4294967295"/>
          </p:nvPr>
        </p:nvSpPr>
        <p:spPr>
          <a:xfrm>
            <a:off x="5791200" y="732348"/>
            <a:ext cx="5410199" cy="2240735"/>
          </a:xfrm>
        </p:spPr>
        <p:txBody>
          <a:bodyPr vert="horz" lIns="91440" tIns="45720" rIns="91440" bIns="45720" rtlCol="0" anchor="ctr">
            <a:normAutofit/>
          </a:bodyPr>
          <a:lstStyle/>
          <a:p>
            <a:pPr>
              <a:defRPr/>
            </a:pPr>
            <a:r>
              <a:rPr lang="en-US">
                <a:solidFill>
                  <a:schemeClr val="tx2"/>
                </a:solidFill>
              </a:rPr>
              <a:t>KRİZİN ÖZELLİKLERİ </a:t>
            </a:r>
          </a:p>
        </p:txBody>
      </p:sp>
      <p:pic>
        <p:nvPicPr>
          <p:cNvPr id="155654" name="Graphic 155653" descr="Kaygan">
            <a:extLst>
              <a:ext uri="{FF2B5EF4-FFF2-40B4-BE49-F238E27FC236}">
                <a16:creationId xmlns:a16="http://schemas.microsoft.com/office/drawing/2014/main" id="{B301822E-8E18-6463-F722-4E89C2E3BAA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7222" y="978211"/>
            <a:ext cx="5009616" cy="5009616"/>
          </a:xfrm>
          <a:prstGeom prst="rect">
            <a:avLst/>
          </a:prstGeom>
        </p:spPr>
      </p:pic>
      <p:sp>
        <p:nvSpPr>
          <p:cNvPr id="15364" name="Rectangle 3">
            <a:extLst>
              <a:ext uri="{FF2B5EF4-FFF2-40B4-BE49-F238E27FC236}">
                <a16:creationId xmlns:a16="http://schemas.microsoft.com/office/drawing/2014/main" id="{68AA3783-516B-4A03-61B5-31D19267F992}"/>
              </a:ext>
            </a:extLst>
          </p:cNvPr>
          <p:cNvSpPr>
            <a:spLocks noGrp="1" noChangeArrowheads="1"/>
          </p:cNvSpPr>
          <p:nvPr>
            <p:ph type="body" idx="4294967295"/>
          </p:nvPr>
        </p:nvSpPr>
        <p:spPr>
          <a:xfrm>
            <a:off x="5376032" y="2476675"/>
            <a:ext cx="5825367" cy="3768281"/>
          </a:xfrm>
        </p:spPr>
        <p:txBody>
          <a:bodyPr vert="horz" lIns="91440" tIns="45720" rIns="91440" bIns="45720" rtlCol="0">
            <a:normAutofit lnSpcReduction="10000"/>
          </a:bodyPr>
          <a:lstStyle/>
          <a:p>
            <a:pPr marL="0" indent="0" algn="just">
              <a:lnSpc>
                <a:spcPct val="100000"/>
              </a:lnSpc>
              <a:spcBef>
                <a:spcPct val="30000"/>
              </a:spcBef>
              <a:spcAft>
                <a:spcPct val="30000"/>
              </a:spcAft>
              <a:buNone/>
            </a:pPr>
            <a:r>
              <a:rPr lang="en-US" altLang="tr-TR" sz="1800" b="1">
                <a:solidFill>
                  <a:schemeClr val="tx2"/>
                </a:solidFill>
              </a:rPr>
              <a:t>5. Kriz yönetiminde duygulara yer yoktur. </a:t>
            </a:r>
            <a:r>
              <a:rPr lang="en-US" altLang="tr-TR" sz="1800">
                <a:solidFill>
                  <a:schemeClr val="tx2"/>
                </a:solidFill>
              </a:rPr>
              <a:t>Kriz yönetimi, etik bir sorumluluk da gerektirir. Sezgisel bir güç ve duygusal bir anlayış, krize hazır olma ve krizle başa çıkmada önemlidir. </a:t>
            </a:r>
          </a:p>
          <a:p>
            <a:pPr marL="0" indent="0" algn="just">
              <a:lnSpc>
                <a:spcPct val="100000"/>
              </a:lnSpc>
              <a:spcBef>
                <a:spcPct val="30000"/>
              </a:spcBef>
              <a:spcAft>
                <a:spcPct val="30000"/>
              </a:spcAft>
              <a:buNone/>
            </a:pPr>
            <a:r>
              <a:rPr lang="en-US" altLang="tr-TR" sz="1800">
                <a:solidFill>
                  <a:schemeClr val="tx2"/>
                </a:solidFill>
              </a:rPr>
              <a:t>Krize ilişkin mitlerin bilinmesi ve örgütlerin bu mitlere kapılmaması, etkili bir kriz yönetimi için şarttır. Krizlerin kaçınılmaz olduğunu, ne yapılırsa yapılsın nasıl olsa krizin gerçekleşeceğine inanılması, örgütü kaderciliğe götürür. Böyle bir durum, örgütün hareket kabiliyetini ve krize karşı hazır bulunuşluğunu sınırlar. Krizin ortaya çıkmasını beklemek, önceden herhangi bir önlem almamak, yapılacak önemli bir hatadır. Sayısal verilere dayalı kriz işaretlerini beklemek doğru değildir. </a:t>
            </a:r>
          </a:p>
        </p:txBody>
      </p:sp>
      <p:sp>
        <p:nvSpPr>
          <p:cNvPr id="15362" name="Slayt Numarası Yer Tutucusu 3">
            <a:extLst>
              <a:ext uri="{FF2B5EF4-FFF2-40B4-BE49-F238E27FC236}">
                <a16:creationId xmlns:a16="http://schemas.microsoft.com/office/drawing/2014/main" id="{0BA8812D-5A39-8795-60AB-E567EED4628E}"/>
              </a:ext>
            </a:extLst>
          </p:cNvPr>
          <p:cNvSpPr>
            <a:spLocks noGrp="1"/>
          </p:cNvSpPr>
          <p:nvPr>
            <p:ph type="sldNum" sz="quarter" idx="12"/>
          </p:nvPr>
        </p:nvSpPr>
        <p:spPr>
          <a:xfrm>
            <a:off x="11192560"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74AC648A-E839-47C9-8238-113C9A96B713}" type="slidenum">
              <a:rPr lang="en-US" altLang="tr-TR" sz="900">
                <a:solidFill>
                  <a:schemeClr val="tx2"/>
                </a:solidFill>
                <a:latin typeface="+mn-lt"/>
                <a:cs typeface="+mn-cs"/>
              </a:rPr>
              <a:pPr eaLnBrk="1" hangingPunct="1">
                <a:spcBef>
                  <a:spcPct val="0"/>
                </a:spcBef>
                <a:spcAft>
                  <a:spcPts val="600"/>
                </a:spcAft>
                <a:buFontTx/>
                <a:buNone/>
              </a:pPr>
              <a:t>10</a:t>
            </a:fld>
            <a:endParaRPr lang="en-US" altLang="tr-TR" sz="900">
              <a:solidFill>
                <a:schemeClr val="tx2"/>
              </a:solidFill>
              <a:latin typeface="+mn-lt"/>
              <a:cs typeface="+mn-c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5803" name="Rectangle 155802">
            <a:extLst>
              <a:ext uri="{FF2B5EF4-FFF2-40B4-BE49-F238E27FC236}">
                <a16:creationId xmlns:a16="http://schemas.microsoft.com/office/drawing/2014/main" id="{A9E881A4-A468-403A-9941-F8FFD5C68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5798" name="Graphic 155653" descr="Hiyerarşi">
            <a:extLst>
              <a:ext uri="{FF2B5EF4-FFF2-40B4-BE49-F238E27FC236}">
                <a16:creationId xmlns:a16="http://schemas.microsoft.com/office/drawing/2014/main" id="{0CE48052-5BC9-ED30-D2D5-6A944AB8387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1443" y="1919377"/>
            <a:ext cx="3019248" cy="3019248"/>
          </a:xfrm>
          <a:prstGeom prst="rect">
            <a:avLst/>
          </a:prstGeom>
        </p:spPr>
      </p:pic>
      <p:sp>
        <p:nvSpPr>
          <p:cNvPr id="155805" name="Rectangle 155804">
            <a:extLst>
              <a:ext uri="{FF2B5EF4-FFF2-40B4-BE49-F238E27FC236}">
                <a16:creationId xmlns:a16="http://schemas.microsoft.com/office/drawing/2014/main" id="{6F168544-607B-491A-8601-3087D0FCE1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155650" name="Rectangle 2">
            <a:extLst>
              <a:ext uri="{FF2B5EF4-FFF2-40B4-BE49-F238E27FC236}">
                <a16:creationId xmlns:a16="http://schemas.microsoft.com/office/drawing/2014/main" id="{750C4891-FE70-024D-5C54-54C04FA61BF0}"/>
              </a:ext>
            </a:extLst>
          </p:cNvPr>
          <p:cNvSpPr>
            <a:spLocks noGrp="1" noChangeArrowheads="1"/>
          </p:cNvSpPr>
          <p:nvPr>
            <p:ph type="title" idx="4294967295"/>
          </p:nvPr>
        </p:nvSpPr>
        <p:spPr>
          <a:xfrm>
            <a:off x="5653287" y="871442"/>
            <a:ext cx="5667269" cy="1289024"/>
          </a:xfrm>
        </p:spPr>
        <p:txBody>
          <a:bodyPr vert="horz" lIns="91440" tIns="45720" rIns="91440" bIns="45720" rtlCol="0" anchor="b">
            <a:normAutofit/>
          </a:bodyPr>
          <a:lstStyle/>
          <a:p>
            <a:pPr algn="ctr">
              <a:defRPr/>
            </a:pPr>
            <a:r>
              <a:rPr lang="en-US" sz="3200" kern="1200">
                <a:solidFill>
                  <a:srgbClr val="595959"/>
                </a:solidFill>
                <a:latin typeface="+mj-lt"/>
                <a:ea typeface="+mj-ea"/>
                <a:cs typeface="+mj-cs"/>
              </a:rPr>
              <a:t>ÖRGÜTLER VE KRİZ YÖNETİMİ </a:t>
            </a:r>
          </a:p>
        </p:txBody>
      </p:sp>
      <p:sp>
        <p:nvSpPr>
          <p:cNvPr id="16388" name="Rectangle 3">
            <a:extLst>
              <a:ext uri="{FF2B5EF4-FFF2-40B4-BE49-F238E27FC236}">
                <a16:creationId xmlns:a16="http://schemas.microsoft.com/office/drawing/2014/main" id="{9C25FDE2-B280-571C-EA1E-57D39EAFAC5C}"/>
              </a:ext>
            </a:extLst>
          </p:cNvPr>
          <p:cNvSpPr>
            <a:spLocks noGrp="1" noChangeArrowheads="1"/>
          </p:cNvSpPr>
          <p:nvPr>
            <p:ph type="body" idx="4294967295"/>
          </p:nvPr>
        </p:nvSpPr>
        <p:spPr>
          <a:xfrm>
            <a:off x="5653287" y="2447337"/>
            <a:ext cx="5667269" cy="3539220"/>
          </a:xfrm>
        </p:spPr>
        <p:txBody>
          <a:bodyPr vert="horz" lIns="91440" tIns="45720" rIns="91440" bIns="45720" rtlCol="0" anchor="t">
            <a:normAutofit/>
          </a:bodyPr>
          <a:lstStyle/>
          <a:p>
            <a:pPr>
              <a:spcBef>
                <a:spcPct val="30000"/>
              </a:spcBef>
              <a:spcAft>
                <a:spcPct val="30000"/>
              </a:spcAft>
            </a:pPr>
            <a:r>
              <a:rPr lang="en-US" altLang="tr-TR" sz="1700">
                <a:solidFill>
                  <a:srgbClr val="595959"/>
                </a:solidFill>
              </a:rPr>
              <a:t>Örgütler yaşamlarını sürdürürken, değişik krizlerle karşılaşabilirler. Kriz, örgüt içi etkenlerden kaynaklanabileceği gibi, örgüt dışı etkenler de krize neden olabilir. Kriz, bir kişi, bir örgüt ya da bir toplumun yaşamında görülen zor bir anı, bir buhran dönemini anlatır. Kriz, belirsizliği ve zarar görme olasılığını, riski içeren bir kavramdır. Bir kriz durumu yavaş yavaş ya da birdenbire oluşabilir, dar veya geniş bir alanı kapsayabilir. </a:t>
            </a:r>
          </a:p>
          <a:p>
            <a:pPr>
              <a:spcBef>
                <a:spcPct val="30000"/>
              </a:spcBef>
              <a:spcAft>
                <a:spcPct val="30000"/>
              </a:spcAft>
            </a:pPr>
            <a:r>
              <a:rPr lang="en-US" altLang="tr-TR" sz="1700">
                <a:solidFill>
                  <a:srgbClr val="595959"/>
                </a:solidFill>
              </a:rPr>
              <a:t>Yönetim yaşamında her kriz, bir problemdir ve her problemin de bir kriz olduğu söylenebilir. Çünkü, her problem aynı zamanda bir krizin habercisidir ve krizin sinyallerini verir</a:t>
            </a:r>
          </a:p>
        </p:txBody>
      </p:sp>
      <p:sp>
        <p:nvSpPr>
          <p:cNvPr id="16386" name="Slayt Numarası Yer Tutucusu 3">
            <a:extLst>
              <a:ext uri="{FF2B5EF4-FFF2-40B4-BE49-F238E27FC236}">
                <a16:creationId xmlns:a16="http://schemas.microsoft.com/office/drawing/2014/main" id="{0F893F5B-CFC2-060F-4D85-0A0EC5A9CFFC}"/>
              </a:ext>
            </a:extLst>
          </p:cNvPr>
          <p:cNvSpPr>
            <a:spLocks noGrp="1"/>
          </p:cNvSpPr>
          <p:nvPr>
            <p:ph type="sldNum" sz="quarter" idx="12"/>
          </p:nvPr>
        </p:nvSpPr>
        <p:spPr>
          <a:xfrm>
            <a:off x="9180576" y="6356350"/>
            <a:ext cx="2743200"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400B56A5-D0F6-4E73-880C-26F6194AC165}" type="slidenum">
              <a:rPr lang="en-US" altLang="tr-TR" sz="900">
                <a:solidFill>
                  <a:srgbClr val="595959"/>
                </a:solidFill>
                <a:latin typeface="+mn-lt"/>
                <a:cs typeface="+mn-cs"/>
              </a:rPr>
              <a:pPr eaLnBrk="1" hangingPunct="1">
                <a:spcBef>
                  <a:spcPct val="0"/>
                </a:spcBef>
                <a:spcAft>
                  <a:spcPts val="600"/>
                </a:spcAft>
                <a:buFontTx/>
                <a:buNone/>
              </a:pPr>
              <a:t>11</a:t>
            </a:fld>
            <a:endParaRPr lang="en-US" altLang="tr-TR" sz="900">
              <a:solidFill>
                <a:srgbClr val="595959"/>
              </a:solidFill>
              <a:latin typeface="+mn-lt"/>
              <a:cs typeface="+mn-c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5655" name="Rectangle 155654">
            <a:extLst>
              <a:ext uri="{FF2B5EF4-FFF2-40B4-BE49-F238E27FC236}">
                <a16:creationId xmlns:a16="http://schemas.microsoft.com/office/drawing/2014/main" id="{98DDA986-B6EE-4642-AC60-0490373E6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657" name="Rectangle 155656">
            <a:extLst>
              <a:ext uri="{FF2B5EF4-FFF2-40B4-BE49-F238E27FC236}">
                <a16:creationId xmlns:a16="http://schemas.microsoft.com/office/drawing/2014/main" id="{80B62878-12EF-4E97-A284-47BAFC30D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659" name="Rectangle 155658">
            <a:extLst>
              <a:ext uri="{FF2B5EF4-FFF2-40B4-BE49-F238E27FC236}">
                <a16:creationId xmlns:a16="http://schemas.microsoft.com/office/drawing/2014/main" id="{6D79188D-1ED5-4705-B8C7-5D6FB7670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514" y="685800"/>
            <a:ext cx="10800972"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650" name="Rectangle 2">
            <a:extLst>
              <a:ext uri="{FF2B5EF4-FFF2-40B4-BE49-F238E27FC236}">
                <a16:creationId xmlns:a16="http://schemas.microsoft.com/office/drawing/2014/main" id="{FDADFCD5-FF45-60DE-F160-F0F09F177A05}"/>
              </a:ext>
            </a:extLst>
          </p:cNvPr>
          <p:cNvSpPr>
            <a:spLocks noGrp="1" noChangeArrowheads="1"/>
          </p:cNvSpPr>
          <p:nvPr>
            <p:ph type="title" idx="4294967295"/>
          </p:nvPr>
        </p:nvSpPr>
        <p:spPr>
          <a:xfrm>
            <a:off x="1616054" y="1261137"/>
            <a:ext cx="8959893" cy="888360"/>
          </a:xfrm>
        </p:spPr>
        <p:txBody>
          <a:bodyPr vert="horz" lIns="91440" tIns="45720" rIns="91440" bIns="45720" rtlCol="0" anchor="b">
            <a:normAutofit/>
          </a:bodyPr>
          <a:lstStyle/>
          <a:p>
            <a:pPr algn="ctr">
              <a:defRPr/>
            </a:pPr>
            <a:r>
              <a:rPr lang="en-US" sz="3200" kern="1200">
                <a:solidFill>
                  <a:schemeClr val="tx1">
                    <a:lumMod val="65000"/>
                    <a:lumOff val="35000"/>
                  </a:schemeClr>
                </a:solidFill>
                <a:latin typeface="+mj-lt"/>
                <a:ea typeface="+mj-ea"/>
                <a:cs typeface="+mj-cs"/>
              </a:rPr>
              <a:t>ÖRGÜTLER VE KRİZ YÖNETİMİ </a:t>
            </a:r>
          </a:p>
        </p:txBody>
      </p:sp>
      <p:sp>
        <p:nvSpPr>
          <p:cNvPr id="17412" name="Rectangle 3">
            <a:extLst>
              <a:ext uri="{FF2B5EF4-FFF2-40B4-BE49-F238E27FC236}">
                <a16:creationId xmlns:a16="http://schemas.microsoft.com/office/drawing/2014/main" id="{80B6D43F-E5BE-AD21-75EA-2A0E735D16CA}"/>
              </a:ext>
            </a:extLst>
          </p:cNvPr>
          <p:cNvSpPr>
            <a:spLocks noGrp="1" noChangeArrowheads="1"/>
          </p:cNvSpPr>
          <p:nvPr>
            <p:ph type="body" idx="4294967295"/>
          </p:nvPr>
        </p:nvSpPr>
        <p:spPr>
          <a:xfrm>
            <a:off x="1616054" y="2427383"/>
            <a:ext cx="8959892" cy="3169482"/>
          </a:xfrm>
        </p:spPr>
        <p:txBody>
          <a:bodyPr vert="horz" lIns="91440" tIns="45720" rIns="91440" bIns="45720" rtlCol="0" anchor="t">
            <a:normAutofit/>
          </a:bodyPr>
          <a:lstStyle/>
          <a:p>
            <a:pPr algn="just">
              <a:spcBef>
                <a:spcPct val="30000"/>
              </a:spcBef>
              <a:spcAft>
                <a:spcPct val="30000"/>
              </a:spcAft>
            </a:pPr>
            <a:r>
              <a:rPr lang="en-US" altLang="tr-TR" sz="2000">
                <a:solidFill>
                  <a:schemeClr val="tx1">
                    <a:lumMod val="65000"/>
                    <a:lumOff val="35000"/>
                  </a:schemeClr>
                </a:solidFill>
              </a:rPr>
              <a:t>Her sorun, aynı zamanda kendi içinde gerekli çözümü de barındırır. Burada önemli olan, probleme-soruna yaklaşım tarzıdır. Problemi görebilmek, gerekli çözümü bulmayı ve uygulamayı kolaylaştırır. Söz konusu durum, krizler için de geçerlidir. Krizle etkili şekilde başa çıkmanın anahtarı, muhtemel kriz sinyallerinin algılanması ve krize neden olabilecek etkenlerin önceden belirlenerek ortadan kaldırılmasıdır. Bu nedenle, örgütlerde yaşanan kriz durumlarının genel özelliklerinin bilinmesi gerekir.</a:t>
            </a:r>
          </a:p>
        </p:txBody>
      </p:sp>
      <p:sp>
        <p:nvSpPr>
          <p:cNvPr id="17410" name="Slayt Numarası Yer Tutucusu 3">
            <a:extLst>
              <a:ext uri="{FF2B5EF4-FFF2-40B4-BE49-F238E27FC236}">
                <a16:creationId xmlns:a16="http://schemas.microsoft.com/office/drawing/2014/main" id="{D13AE30F-66DD-00EC-4665-0BD0B64BE414}"/>
              </a:ext>
            </a:extLst>
          </p:cNvPr>
          <p:cNvSpPr>
            <a:spLocks noGrp="1"/>
          </p:cNvSpPr>
          <p:nvPr>
            <p:ph type="sldNum" sz="quarter" idx="12"/>
          </p:nvPr>
        </p:nvSpPr>
        <p:spPr>
          <a:xfrm>
            <a:off x="9180576" y="6356350"/>
            <a:ext cx="2743200"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EAEA1DC3-CAC8-4E51-9CCE-07A9D30ABF15}" type="slidenum">
              <a:rPr lang="en-US" altLang="tr-TR" sz="800">
                <a:solidFill>
                  <a:srgbClr val="595959"/>
                </a:solidFill>
                <a:latin typeface="+mn-lt"/>
                <a:cs typeface="+mn-cs"/>
              </a:rPr>
              <a:pPr eaLnBrk="1" hangingPunct="1">
                <a:spcBef>
                  <a:spcPct val="0"/>
                </a:spcBef>
                <a:spcAft>
                  <a:spcPts val="600"/>
                </a:spcAft>
                <a:buFontTx/>
                <a:buNone/>
              </a:pPr>
              <a:t>12</a:t>
            </a:fld>
            <a:endParaRPr lang="en-US" altLang="tr-TR" sz="800">
              <a:solidFill>
                <a:srgbClr val="595959"/>
              </a:solidFill>
              <a:latin typeface="+mn-lt"/>
              <a:cs typeface="+mn-c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FB925A3D-E85D-21F5-3F12-A515BAF043F4}"/>
              </a:ext>
            </a:extLst>
          </p:cNvPr>
          <p:cNvSpPr>
            <a:spLocks noGrp="1" noChangeArrowheads="1"/>
          </p:cNvSpPr>
          <p:nvPr>
            <p:ph type="title" idx="4294967295"/>
          </p:nvPr>
        </p:nvSpPr>
        <p:spPr>
          <a:xfrm>
            <a:off x="457200" y="720772"/>
            <a:ext cx="3718767" cy="5531079"/>
          </a:xfrm>
        </p:spPr>
        <p:txBody>
          <a:bodyPr vert="horz" lIns="91440" tIns="45720" rIns="91440" bIns="45720" rtlCol="0" anchor="ctr">
            <a:normAutofit/>
          </a:bodyPr>
          <a:lstStyle/>
          <a:p>
            <a:pPr>
              <a:defRPr/>
            </a:pPr>
            <a:r>
              <a:rPr lang="en-US" kern="1200">
                <a:solidFill>
                  <a:schemeClr val="tx2">
                    <a:alpha val="80000"/>
                  </a:schemeClr>
                </a:solidFill>
                <a:latin typeface="+mj-lt"/>
                <a:ea typeface="+mj-ea"/>
                <a:cs typeface="+mj-cs"/>
              </a:rPr>
              <a:t>ÖRGÜTLER VE KRİZ YÖNETİMİ </a:t>
            </a:r>
          </a:p>
        </p:txBody>
      </p:sp>
      <p:sp>
        <p:nvSpPr>
          <p:cNvPr id="18434" name="Slayt Numarası Yer Tutucusu 3">
            <a:extLst>
              <a:ext uri="{FF2B5EF4-FFF2-40B4-BE49-F238E27FC236}">
                <a16:creationId xmlns:a16="http://schemas.microsoft.com/office/drawing/2014/main" id="{16BC0F12-F29A-011E-8465-DC9A6DB06535}"/>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92ED8C12-F60E-4551-8B1D-DBC42863FB11}" type="slidenum">
              <a:rPr lang="en-US" altLang="tr-TR" sz="900">
                <a:solidFill>
                  <a:schemeClr val="tx2"/>
                </a:solidFill>
                <a:latin typeface="+mn-lt"/>
                <a:cs typeface="+mn-cs"/>
              </a:rPr>
              <a:pPr eaLnBrk="1" hangingPunct="1">
                <a:spcBef>
                  <a:spcPct val="0"/>
                </a:spcBef>
                <a:spcAft>
                  <a:spcPts val="600"/>
                </a:spcAft>
                <a:buFontTx/>
                <a:buNone/>
              </a:pPr>
              <a:t>13</a:t>
            </a:fld>
            <a:endParaRPr lang="en-US" altLang="tr-TR" sz="900">
              <a:solidFill>
                <a:schemeClr val="tx2"/>
              </a:solidFill>
              <a:latin typeface="+mn-lt"/>
              <a:cs typeface="+mn-cs"/>
            </a:endParaRPr>
          </a:p>
        </p:txBody>
      </p:sp>
      <p:graphicFrame>
        <p:nvGraphicFramePr>
          <p:cNvPr id="155652" name="Rectangle 3">
            <a:extLst>
              <a:ext uri="{FF2B5EF4-FFF2-40B4-BE49-F238E27FC236}">
                <a16:creationId xmlns:a16="http://schemas.microsoft.com/office/drawing/2014/main" id="{53BF9439-42FA-C15D-EEB2-07ABD59C811C}"/>
              </a:ext>
            </a:extLst>
          </p:cNvPr>
          <p:cNvGraphicFramePr/>
          <p:nvPr/>
        </p:nvGraphicFramePr>
        <p:xfrm>
          <a:off x="4184068" y="152400"/>
          <a:ext cx="7812562" cy="61639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4C0DEE1C-F59C-D033-E806-5C3176318D37}"/>
              </a:ext>
            </a:extLst>
          </p:cNvPr>
          <p:cNvSpPr>
            <a:spLocks noGrp="1" noChangeArrowheads="1"/>
          </p:cNvSpPr>
          <p:nvPr>
            <p:ph type="title" idx="4294967295"/>
          </p:nvPr>
        </p:nvSpPr>
        <p:spPr>
          <a:xfrm>
            <a:off x="457200" y="720772"/>
            <a:ext cx="5553737" cy="5531079"/>
          </a:xfrm>
        </p:spPr>
        <p:txBody>
          <a:bodyPr vert="horz" lIns="91440" tIns="45720" rIns="91440" bIns="45720" rtlCol="0" anchor="ctr">
            <a:normAutofit/>
          </a:bodyPr>
          <a:lstStyle/>
          <a:p>
            <a:pPr>
              <a:defRPr/>
            </a:pPr>
            <a:r>
              <a:rPr lang="en-US" kern="1200">
                <a:solidFill>
                  <a:schemeClr val="tx2">
                    <a:alpha val="80000"/>
                  </a:schemeClr>
                </a:solidFill>
                <a:latin typeface="+mj-lt"/>
                <a:ea typeface="+mj-ea"/>
                <a:cs typeface="+mj-cs"/>
              </a:rPr>
              <a:t>ÖRGÜTLER VE KRİZ YÖNETİMİ </a:t>
            </a:r>
          </a:p>
        </p:txBody>
      </p:sp>
      <p:sp>
        <p:nvSpPr>
          <p:cNvPr id="19458" name="Slayt Numarası Yer Tutucusu 3">
            <a:extLst>
              <a:ext uri="{FF2B5EF4-FFF2-40B4-BE49-F238E27FC236}">
                <a16:creationId xmlns:a16="http://schemas.microsoft.com/office/drawing/2014/main" id="{ADC85107-9E5A-6A5B-CB95-1836CE7B306D}"/>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C6292E4D-BC6C-43CE-BE1E-A5ED5A1C7A5E}" type="slidenum">
              <a:rPr lang="en-US" altLang="tr-TR" sz="900">
                <a:solidFill>
                  <a:schemeClr val="tx2"/>
                </a:solidFill>
                <a:latin typeface="+mn-lt"/>
                <a:cs typeface="+mn-cs"/>
              </a:rPr>
              <a:pPr eaLnBrk="1" hangingPunct="1">
                <a:spcBef>
                  <a:spcPct val="0"/>
                </a:spcBef>
                <a:spcAft>
                  <a:spcPts val="600"/>
                </a:spcAft>
                <a:buFontTx/>
                <a:buNone/>
              </a:pPr>
              <a:t>14</a:t>
            </a:fld>
            <a:endParaRPr lang="en-US" altLang="tr-TR" sz="900">
              <a:solidFill>
                <a:schemeClr val="tx2"/>
              </a:solidFill>
              <a:latin typeface="+mn-lt"/>
              <a:cs typeface="+mn-cs"/>
            </a:endParaRPr>
          </a:p>
        </p:txBody>
      </p:sp>
      <p:graphicFrame>
        <p:nvGraphicFramePr>
          <p:cNvPr id="155652" name="Rectangle 3">
            <a:extLst>
              <a:ext uri="{FF2B5EF4-FFF2-40B4-BE49-F238E27FC236}">
                <a16:creationId xmlns:a16="http://schemas.microsoft.com/office/drawing/2014/main" id="{0F3DD7EB-0BB2-D50B-C8EF-9BE9DC45BCDC}"/>
              </a:ext>
            </a:extLst>
          </p:cNvPr>
          <p:cNvGraphicFramePr/>
          <p:nvPr/>
        </p:nvGraphicFramePr>
        <p:xfrm>
          <a:off x="6203470" y="152400"/>
          <a:ext cx="5793159" cy="60925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E521AA38-2D2F-074D-DE16-EDC056960C43}"/>
              </a:ext>
            </a:extLst>
          </p:cNvPr>
          <p:cNvSpPr>
            <a:spLocks noGrp="1" noChangeArrowheads="1"/>
          </p:cNvSpPr>
          <p:nvPr>
            <p:ph type="title" idx="4294967295"/>
          </p:nvPr>
        </p:nvSpPr>
        <p:spPr>
          <a:xfrm>
            <a:off x="457201" y="720772"/>
            <a:ext cx="3733078" cy="5531079"/>
          </a:xfrm>
        </p:spPr>
        <p:txBody>
          <a:bodyPr vert="horz" lIns="91440" tIns="45720" rIns="91440" bIns="45720" rtlCol="0" anchor="ctr">
            <a:normAutofit/>
          </a:bodyPr>
          <a:lstStyle/>
          <a:p>
            <a:pPr>
              <a:defRPr/>
            </a:pPr>
            <a:r>
              <a:rPr lang="en-US" kern="1200">
                <a:latin typeface="+mj-lt"/>
                <a:ea typeface="+mj-ea"/>
                <a:cs typeface="+mj-cs"/>
              </a:rPr>
              <a:t>ÖRGÜTLER VE KRİZ YÖNETİMİ </a:t>
            </a:r>
          </a:p>
        </p:txBody>
      </p:sp>
      <p:sp>
        <p:nvSpPr>
          <p:cNvPr id="20482" name="Slayt Numarası Yer Tutucusu 3">
            <a:extLst>
              <a:ext uri="{FF2B5EF4-FFF2-40B4-BE49-F238E27FC236}">
                <a16:creationId xmlns:a16="http://schemas.microsoft.com/office/drawing/2014/main" id="{19097D8A-39F7-0CCC-8742-C5B7F6283799}"/>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738FCEA3-80C7-4597-AD10-577AD510FDB0}" type="slidenum">
              <a:rPr lang="en-US" altLang="tr-TR" sz="900">
                <a:solidFill>
                  <a:schemeClr val="tx2"/>
                </a:solidFill>
                <a:latin typeface="+mn-lt"/>
                <a:cs typeface="+mn-cs"/>
              </a:rPr>
              <a:pPr eaLnBrk="1" hangingPunct="1">
                <a:spcBef>
                  <a:spcPct val="0"/>
                </a:spcBef>
                <a:spcAft>
                  <a:spcPts val="600"/>
                </a:spcAft>
                <a:buFontTx/>
                <a:buNone/>
              </a:pPr>
              <a:t>15</a:t>
            </a:fld>
            <a:endParaRPr lang="en-US" altLang="tr-TR" sz="900">
              <a:solidFill>
                <a:schemeClr val="tx2"/>
              </a:solidFill>
              <a:latin typeface="+mn-lt"/>
              <a:cs typeface="+mn-cs"/>
            </a:endParaRPr>
          </a:p>
        </p:txBody>
      </p:sp>
      <p:graphicFrame>
        <p:nvGraphicFramePr>
          <p:cNvPr id="155652" name="Rectangle 3">
            <a:extLst>
              <a:ext uri="{FF2B5EF4-FFF2-40B4-BE49-F238E27FC236}">
                <a16:creationId xmlns:a16="http://schemas.microsoft.com/office/drawing/2014/main" id="{0149B620-9A20-A5C7-992E-B887EFC16000}"/>
              </a:ext>
            </a:extLst>
          </p:cNvPr>
          <p:cNvGraphicFramePr/>
          <p:nvPr/>
        </p:nvGraphicFramePr>
        <p:xfrm>
          <a:off x="5165512" y="185047"/>
          <a:ext cx="6831118" cy="60599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9F3FB1D0-1A06-0CAA-E382-2A9C333FD20E}"/>
              </a:ext>
            </a:extLst>
          </p:cNvPr>
          <p:cNvSpPr>
            <a:spLocks noGrp="1" noChangeArrowheads="1"/>
          </p:cNvSpPr>
          <p:nvPr>
            <p:ph type="title" idx="4294967295"/>
          </p:nvPr>
        </p:nvSpPr>
        <p:spPr>
          <a:xfrm>
            <a:off x="457201" y="720772"/>
            <a:ext cx="3733078" cy="5531079"/>
          </a:xfrm>
        </p:spPr>
        <p:txBody>
          <a:bodyPr vert="horz" lIns="91440" tIns="45720" rIns="91440" bIns="45720" rtlCol="0" anchor="ctr">
            <a:normAutofit/>
          </a:bodyPr>
          <a:lstStyle/>
          <a:p>
            <a:pPr>
              <a:defRPr/>
            </a:pPr>
            <a:r>
              <a:rPr lang="en-US" kern="1200">
                <a:latin typeface="+mj-lt"/>
                <a:ea typeface="+mj-ea"/>
                <a:cs typeface="+mj-cs"/>
              </a:rPr>
              <a:t>ÖRGÜTLER VE KRİZ YÖNETİMİ </a:t>
            </a:r>
          </a:p>
        </p:txBody>
      </p:sp>
      <p:sp>
        <p:nvSpPr>
          <p:cNvPr id="21506" name="Slayt Numarası Yer Tutucusu 3">
            <a:extLst>
              <a:ext uri="{FF2B5EF4-FFF2-40B4-BE49-F238E27FC236}">
                <a16:creationId xmlns:a16="http://schemas.microsoft.com/office/drawing/2014/main" id="{7E1AEED5-39DA-F135-436A-D04784E20586}"/>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DCB066B6-E607-454C-9369-36F7CE47EF4F}" type="slidenum">
              <a:rPr lang="en-US" altLang="tr-TR" sz="900">
                <a:solidFill>
                  <a:schemeClr val="tx2"/>
                </a:solidFill>
                <a:latin typeface="+mn-lt"/>
                <a:cs typeface="+mn-cs"/>
              </a:rPr>
              <a:pPr eaLnBrk="1" hangingPunct="1">
                <a:spcBef>
                  <a:spcPct val="0"/>
                </a:spcBef>
                <a:spcAft>
                  <a:spcPts val="600"/>
                </a:spcAft>
                <a:buFontTx/>
                <a:buNone/>
              </a:pPr>
              <a:t>16</a:t>
            </a:fld>
            <a:endParaRPr lang="en-US" altLang="tr-TR" sz="900">
              <a:solidFill>
                <a:schemeClr val="tx2"/>
              </a:solidFill>
              <a:latin typeface="+mn-lt"/>
              <a:cs typeface="+mn-cs"/>
            </a:endParaRPr>
          </a:p>
        </p:txBody>
      </p:sp>
      <p:graphicFrame>
        <p:nvGraphicFramePr>
          <p:cNvPr id="155652" name="Rectangle 3">
            <a:extLst>
              <a:ext uri="{FF2B5EF4-FFF2-40B4-BE49-F238E27FC236}">
                <a16:creationId xmlns:a16="http://schemas.microsoft.com/office/drawing/2014/main" id="{4D2A4163-F077-2B09-32E4-F21D48F27C01}"/>
              </a:ext>
            </a:extLst>
          </p:cNvPr>
          <p:cNvGraphicFramePr/>
          <p:nvPr/>
        </p:nvGraphicFramePr>
        <p:xfrm>
          <a:off x="5165512" y="185047"/>
          <a:ext cx="6831118" cy="60599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885AF9ED-54B8-5F58-BFCA-C9FA421C3772}"/>
              </a:ext>
            </a:extLst>
          </p:cNvPr>
          <p:cNvSpPr>
            <a:spLocks noGrp="1" noChangeArrowheads="1"/>
          </p:cNvSpPr>
          <p:nvPr>
            <p:ph type="title" idx="4294967295"/>
          </p:nvPr>
        </p:nvSpPr>
        <p:spPr>
          <a:xfrm>
            <a:off x="457201" y="728906"/>
            <a:ext cx="4712534" cy="5516051"/>
          </a:xfrm>
        </p:spPr>
        <p:txBody>
          <a:bodyPr vert="horz" lIns="91440" tIns="45720" rIns="91440" bIns="45720" rtlCol="0" anchor="t">
            <a:normAutofit/>
          </a:bodyPr>
          <a:lstStyle/>
          <a:p>
            <a:pPr>
              <a:defRPr/>
            </a:pPr>
            <a:r>
              <a:rPr lang="en-US">
                <a:solidFill>
                  <a:schemeClr val="tx2"/>
                </a:solidFill>
              </a:rPr>
              <a:t>ÖRGÜTLER VE KRİZ YÖNETİMİ </a:t>
            </a:r>
          </a:p>
        </p:txBody>
      </p:sp>
      <p:sp>
        <p:nvSpPr>
          <p:cNvPr id="22532" name="Rectangle 3">
            <a:extLst>
              <a:ext uri="{FF2B5EF4-FFF2-40B4-BE49-F238E27FC236}">
                <a16:creationId xmlns:a16="http://schemas.microsoft.com/office/drawing/2014/main" id="{E9AED5A8-3808-E18C-37F4-27426B731AE9}"/>
              </a:ext>
            </a:extLst>
          </p:cNvPr>
          <p:cNvSpPr>
            <a:spLocks noGrp="1" noChangeArrowheads="1"/>
          </p:cNvSpPr>
          <p:nvPr>
            <p:ph type="body" idx="4294967295"/>
          </p:nvPr>
        </p:nvSpPr>
        <p:spPr>
          <a:xfrm>
            <a:off x="5388459" y="728906"/>
            <a:ext cx="5813687" cy="5545420"/>
          </a:xfrm>
        </p:spPr>
        <p:txBody>
          <a:bodyPr vert="horz" lIns="91440" tIns="45720" rIns="91440" bIns="45720" rtlCol="0" anchor="ctr">
            <a:normAutofit/>
          </a:bodyPr>
          <a:lstStyle/>
          <a:p>
            <a:pPr>
              <a:spcBef>
                <a:spcPct val="30000"/>
              </a:spcBef>
              <a:spcAft>
                <a:spcPct val="30000"/>
              </a:spcAft>
              <a:buFont typeface="+mj-lt"/>
              <a:buAutoNum type="arabicPeriod"/>
            </a:pPr>
            <a:r>
              <a:rPr lang="en-US" altLang="tr-TR" sz="1800">
                <a:solidFill>
                  <a:schemeClr val="tx2"/>
                </a:solidFill>
              </a:rPr>
              <a:t>Örgütlerin, krize karşı başvurdukları savunma mekanizmaları, krizin kabul edilip yönetilmesini güçleştirirler. Bir krizin etkili şekilde yönetilmesi, önce krize karşı hazırlıklı olmaya sonra da güçlü bir müdahale planına bağlıdır. Örgütlerin, krize kapıldıklarını inkar etmeleri ya da krizin varlığını kabul edememeleri, krize karşı harekete geçmelerini zorlaştırır. İyi örgütlerin krize kapılmayacaklarını düşünmek de doğru olmaz. Kriz, doğası gereği önceden tahmin edilemeyen bir durumdur. İyi örgütler de zaman zaman kriz yaşayabilirler. Örgütlerin, gösterişe kapılmaları ve kendi gerçekliklerini abartmaları, beklenmedik krizler karşısında zor duruma düşmelerine neden olur.</a:t>
            </a:r>
          </a:p>
        </p:txBody>
      </p:sp>
      <p:sp>
        <p:nvSpPr>
          <p:cNvPr id="22530" name="Slayt Numarası Yer Tutucusu 3">
            <a:extLst>
              <a:ext uri="{FF2B5EF4-FFF2-40B4-BE49-F238E27FC236}">
                <a16:creationId xmlns:a16="http://schemas.microsoft.com/office/drawing/2014/main" id="{E61AA53C-595C-32DA-1E68-EC58712CE4B7}"/>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33ACE850-6E93-41B2-A3E0-D7C99352C5EE}" type="slidenum">
              <a:rPr lang="en-US" altLang="tr-TR" sz="900">
                <a:solidFill>
                  <a:schemeClr val="tx2"/>
                </a:solidFill>
                <a:latin typeface="+mn-lt"/>
                <a:cs typeface="+mn-cs"/>
              </a:rPr>
              <a:pPr eaLnBrk="1" hangingPunct="1">
                <a:spcBef>
                  <a:spcPct val="0"/>
                </a:spcBef>
                <a:spcAft>
                  <a:spcPts val="600"/>
                </a:spcAft>
                <a:buFontTx/>
                <a:buNone/>
              </a:pPr>
              <a:t>17</a:t>
            </a:fld>
            <a:endParaRPr lang="en-US" altLang="tr-TR" sz="900">
              <a:solidFill>
                <a:schemeClr val="tx2"/>
              </a:solidFill>
              <a:latin typeface="+mn-lt"/>
              <a:cs typeface="+mn-c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43A1DC60-655A-45C1-3B12-7C019C81A7FF}"/>
              </a:ext>
            </a:extLst>
          </p:cNvPr>
          <p:cNvSpPr>
            <a:spLocks noGrp="1" noChangeArrowheads="1"/>
          </p:cNvSpPr>
          <p:nvPr>
            <p:ph type="title" idx="4294967295"/>
          </p:nvPr>
        </p:nvSpPr>
        <p:spPr>
          <a:xfrm>
            <a:off x="457200" y="720772"/>
            <a:ext cx="3718767" cy="5531079"/>
          </a:xfrm>
        </p:spPr>
        <p:txBody>
          <a:bodyPr vert="horz" lIns="91440" tIns="45720" rIns="91440" bIns="45720" rtlCol="0" anchor="ctr">
            <a:normAutofit/>
          </a:bodyPr>
          <a:lstStyle/>
          <a:p>
            <a:pPr>
              <a:defRPr/>
            </a:pPr>
            <a:r>
              <a:rPr lang="en-US" kern="1200">
                <a:solidFill>
                  <a:schemeClr val="tx2">
                    <a:alpha val="80000"/>
                  </a:schemeClr>
                </a:solidFill>
                <a:latin typeface="+mj-lt"/>
                <a:ea typeface="+mj-ea"/>
                <a:cs typeface="+mj-cs"/>
              </a:rPr>
              <a:t>ÖRGÜTLER VE KRİZ YÖNETİMİ </a:t>
            </a:r>
          </a:p>
        </p:txBody>
      </p:sp>
      <p:sp>
        <p:nvSpPr>
          <p:cNvPr id="23554" name="Slayt Numarası Yer Tutucusu 3">
            <a:extLst>
              <a:ext uri="{FF2B5EF4-FFF2-40B4-BE49-F238E27FC236}">
                <a16:creationId xmlns:a16="http://schemas.microsoft.com/office/drawing/2014/main" id="{F79C9E0D-6F2E-BAA4-94A4-D2FDAB0D71E6}"/>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F37D83AD-A457-4E49-8389-5DEBDBF0D68F}" type="slidenum">
              <a:rPr lang="en-US" altLang="tr-TR" sz="900">
                <a:solidFill>
                  <a:schemeClr val="tx2"/>
                </a:solidFill>
                <a:latin typeface="+mn-lt"/>
                <a:cs typeface="+mn-cs"/>
              </a:rPr>
              <a:pPr eaLnBrk="1" hangingPunct="1">
                <a:spcBef>
                  <a:spcPct val="0"/>
                </a:spcBef>
                <a:spcAft>
                  <a:spcPts val="600"/>
                </a:spcAft>
                <a:buFontTx/>
                <a:buNone/>
              </a:pPr>
              <a:t>18</a:t>
            </a:fld>
            <a:endParaRPr lang="en-US" altLang="tr-TR" sz="900">
              <a:solidFill>
                <a:schemeClr val="tx2"/>
              </a:solidFill>
              <a:latin typeface="+mn-lt"/>
              <a:cs typeface="+mn-cs"/>
            </a:endParaRPr>
          </a:p>
        </p:txBody>
      </p:sp>
      <p:graphicFrame>
        <p:nvGraphicFramePr>
          <p:cNvPr id="155652" name="Rectangle 3">
            <a:extLst>
              <a:ext uri="{FF2B5EF4-FFF2-40B4-BE49-F238E27FC236}">
                <a16:creationId xmlns:a16="http://schemas.microsoft.com/office/drawing/2014/main" id="{8EF0336F-5509-CF4C-1AF7-EE614931BC62}"/>
              </a:ext>
            </a:extLst>
          </p:cNvPr>
          <p:cNvGraphicFramePr/>
          <p:nvPr/>
        </p:nvGraphicFramePr>
        <p:xfrm>
          <a:off x="4184068" y="152400"/>
          <a:ext cx="7812562" cy="61639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5A5AC87A-3C67-2E53-641C-AC6B2F7AB70C}"/>
              </a:ext>
            </a:extLst>
          </p:cNvPr>
          <p:cNvSpPr>
            <a:spLocks noGrp="1" noChangeArrowheads="1"/>
          </p:cNvSpPr>
          <p:nvPr>
            <p:ph type="title" idx="4294967295"/>
          </p:nvPr>
        </p:nvSpPr>
        <p:spPr>
          <a:xfrm>
            <a:off x="457201" y="728906"/>
            <a:ext cx="4712534" cy="5516051"/>
          </a:xfrm>
        </p:spPr>
        <p:txBody>
          <a:bodyPr vert="horz" lIns="91440" tIns="45720" rIns="91440" bIns="45720" rtlCol="0" anchor="t">
            <a:normAutofit/>
          </a:bodyPr>
          <a:lstStyle/>
          <a:p>
            <a:pPr>
              <a:defRPr/>
            </a:pPr>
            <a:r>
              <a:rPr lang="en-US">
                <a:solidFill>
                  <a:schemeClr val="tx2"/>
                </a:solidFill>
              </a:rPr>
              <a:t>KRİZİN ETKENLERİ</a:t>
            </a:r>
          </a:p>
        </p:txBody>
      </p:sp>
      <p:sp>
        <p:nvSpPr>
          <p:cNvPr id="24580" name="Rectangle 3">
            <a:extLst>
              <a:ext uri="{FF2B5EF4-FFF2-40B4-BE49-F238E27FC236}">
                <a16:creationId xmlns:a16="http://schemas.microsoft.com/office/drawing/2014/main" id="{EE370F98-AF86-96B1-4D5A-53996BAF6869}"/>
              </a:ext>
            </a:extLst>
          </p:cNvPr>
          <p:cNvSpPr>
            <a:spLocks noGrp="1" noChangeArrowheads="1"/>
          </p:cNvSpPr>
          <p:nvPr>
            <p:ph type="body" idx="4294967295"/>
          </p:nvPr>
        </p:nvSpPr>
        <p:spPr>
          <a:xfrm>
            <a:off x="5388459" y="728906"/>
            <a:ext cx="5813687" cy="5545420"/>
          </a:xfrm>
        </p:spPr>
        <p:txBody>
          <a:bodyPr vert="horz" lIns="91440" tIns="45720" rIns="91440" bIns="45720" rtlCol="0" anchor="ctr">
            <a:normAutofit/>
          </a:bodyPr>
          <a:lstStyle/>
          <a:p>
            <a:pPr>
              <a:spcBef>
                <a:spcPct val="30000"/>
              </a:spcBef>
              <a:spcAft>
                <a:spcPct val="30000"/>
              </a:spcAft>
              <a:buFont typeface="+mj-lt"/>
              <a:buAutoNum type="arabicPeriod"/>
            </a:pPr>
            <a:r>
              <a:rPr lang="en-US" altLang="tr-TR" sz="1800" b="1">
                <a:solidFill>
                  <a:schemeClr val="tx2"/>
                </a:solidFill>
              </a:rPr>
              <a:t>1. Çevresel (Dışsal) Etkenler</a:t>
            </a:r>
            <a:r>
              <a:rPr lang="en-US" altLang="tr-TR" sz="1800">
                <a:solidFill>
                  <a:schemeClr val="tx2"/>
                </a:solidFill>
              </a:rPr>
              <a:t>:  Örgütün, kriz durumuna girmesinde en önemli rolü, çevresel etkenler oynar. Dinamik ve sürekli değişen çevre, örgütün karşılaşacağı karmaşıklık ve belirsizlik derecesini etkileyerek yönetsel kararların isabet derecesini azaltmakta ve örgütün kriz durumuna sürüklenmesine yol açabilmektedir. Örgütte krize yol açan dış ya da çevresel etkenler, genellikle dünyanın ve ülkenin genel yapısı, ülkenin sosyal, siyasal, ekonomik ve güvenlik durumu ve sorunları, teknolojik gelişmeler ve değişmeler, doğal afetler, sosyal patlama ve huzursuzluklar ile uluslararası tehdit ve tehlikeler olarak sıralanabilir.</a:t>
            </a:r>
          </a:p>
        </p:txBody>
      </p:sp>
      <p:sp>
        <p:nvSpPr>
          <p:cNvPr id="24578" name="Slayt Numarası Yer Tutucusu 3">
            <a:extLst>
              <a:ext uri="{FF2B5EF4-FFF2-40B4-BE49-F238E27FC236}">
                <a16:creationId xmlns:a16="http://schemas.microsoft.com/office/drawing/2014/main" id="{EA360A56-1E20-BACC-A59D-A94AF7D3F251}"/>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3D971A83-6F1E-43ED-9558-2EC95825A202}" type="slidenum">
              <a:rPr lang="en-US" altLang="tr-TR" sz="900">
                <a:solidFill>
                  <a:schemeClr val="tx2"/>
                </a:solidFill>
                <a:latin typeface="+mn-lt"/>
                <a:cs typeface="+mn-cs"/>
              </a:rPr>
              <a:pPr eaLnBrk="1" hangingPunct="1">
                <a:spcBef>
                  <a:spcPct val="0"/>
                </a:spcBef>
                <a:spcAft>
                  <a:spcPts val="600"/>
                </a:spcAft>
                <a:buFontTx/>
                <a:buNone/>
              </a:pPr>
              <a:t>19</a:t>
            </a:fld>
            <a:endParaRPr lang="en-US" altLang="tr-TR" sz="900">
              <a:solidFill>
                <a:schemeClr val="tx2"/>
              </a:solidFill>
              <a:latin typeface="+mn-lt"/>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5659" name="Rectangle 155658">
            <a:extLst>
              <a:ext uri="{FF2B5EF4-FFF2-40B4-BE49-F238E27FC236}">
                <a16:creationId xmlns:a16="http://schemas.microsoft.com/office/drawing/2014/main" id="{1CD81A2A-6ED4-4EF4-A14C-912D31E148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55650" name="Rectangle 2">
            <a:extLst>
              <a:ext uri="{FF2B5EF4-FFF2-40B4-BE49-F238E27FC236}">
                <a16:creationId xmlns:a16="http://schemas.microsoft.com/office/drawing/2014/main" id="{16519E89-3667-29D2-E58E-1B3E947BEF7D}"/>
              </a:ext>
            </a:extLst>
          </p:cNvPr>
          <p:cNvSpPr>
            <a:spLocks noGrp="1" noChangeArrowheads="1"/>
          </p:cNvSpPr>
          <p:nvPr>
            <p:ph type="title" idx="4294967295"/>
          </p:nvPr>
        </p:nvSpPr>
        <p:spPr>
          <a:xfrm>
            <a:off x="838200" y="365125"/>
            <a:ext cx="5393361" cy="1325563"/>
          </a:xfrm>
        </p:spPr>
        <p:txBody>
          <a:bodyPr vert="horz" lIns="91440" tIns="45720" rIns="91440" bIns="45720" rtlCol="0" anchor="ctr">
            <a:normAutofit/>
          </a:bodyPr>
          <a:lstStyle/>
          <a:p>
            <a:pPr>
              <a:defRPr/>
            </a:pPr>
            <a:r>
              <a:rPr lang="en-US" kern="1200">
                <a:solidFill>
                  <a:schemeClr val="tx1"/>
                </a:solidFill>
                <a:latin typeface="+mj-lt"/>
                <a:ea typeface="+mj-ea"/>
                <a:cs typeface="+mj-cs"/>
              </a:rPr>
              <a:t>KRİZ KAVRAMI</a:t>
            </a:r>
          </a:p>
        </p:txBody>
      </p:sp>
      <p:sp>
        <p:nvSpPr>
          <p:cNvPr id="155661" name="Freeform: Shape 155660">
            <a:extLst>
              <a:ext uri="{FF2B5EF4-FFF2-40B4-BE49-F238E27FC236}">
                <a16:creationId xmlns:a16="http://schemas.microsoft.com/office/drawing/2014/main" id="{1661932C-CA15-4E17-B115-FAE7CBEE4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657" y="1"/>
            <a:ext cx="1155142" cy="625027"/>
          </a:xfrm>
          <a:custGeom>
            <a:avLst/>
            <a:gdLst>
              <a:gd name="connsiteX0" fmla="*/ 4784 w 1155142"/>
              <a:gd name="connsiteY0" fmla="*/ 0 h 625027"/>
              <a:gd name="connsiteX1" fmla="*/ 1150358 w 1155142"/>
              <a:gd name="connsiteY1" fmla="*/ 0 h 625027"/>
              <a:gd name="connsiteX2" fmla="*/ 1155142 w 1155142"/>
              <a:gd name="connsiteY2" fmla="*/ 47456 h 625027"/>
              <a:gd name="connsiteX3" fmla="*/ 577571 w 1155142"/>
              <a:gd name="connsiteY3" fmla="*/ 625027 h 625027"/>
              <a:gd name="connsiteX4" fmla="*/ 0 w 1155142"/>
              <a:gd name="connsiteY4" fmla="*/ 47456 h 625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625027">
                <a:moveTo>
                  <a:pt x="4784" y="0"/>
                </a:moveTo>
                <a:lnTo>
                  <a:pt x="1150358" y="0"/>
                </a:lnTo>
                <a:lnTo>
                  <a:pt x="1155142" y="47456"/>
                </a:lnTo>
                <a:cubicBezTo>
                  <a:pt x="1155142" y="366440"/>
                  <a:pt x="896555" y="625027"/>
                  <a:pt x="577571" y="625027"/>
                </a:cubicBezTo>
                <a:cubicBezTo>
                  <a:pt x="258587" y="625027"/>
                  <a:pt x="0" y="366440"/>
                  <a:pt x="0" y="47456"/>
                </a:cubicBezTo>
                <a:close/>
              </a:path>
            </a:pathLst>
          </a:cu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76" name="Rectangle 3">
            <a:extLst>
              <a:ext uri="{FF2B5EF4-FFF2-40B4-BE49-F238E27FC236}">
                <a16:creationId xmlns:a16="http://schemas.microsoft.com/office/drawing/2014/main" id="{2988E189-54BC-D4C8-12CF-412D70BC31F0}"/>
              </a:ext>
            </a:extLst>
          </p:cNvPr>
          <p:cNvSpPr>
            <a:spLocks noGrp="1" noChangeArrowheads="1"/>
          </p:cNvSpPr>
          <p:nvPr>
            <p:ph type="body" idx="4294967295"/>
          </p:nvPr>
        </p:nvSpPr>
        <p:spPr>
          <a:xfrm>
            <a:off x="838200" y="1825625"/>
            <a:ext cx="5393361" cy="4351338"/>
          </a:xfrm>
        </p:spPr>
        <p:txBody>
          <a:bodyPr vert="horz" lIns="91440" tIns="45720" rIns="91440" bIns="45720" rtlCol="0">
            <a:normAutofit/>
          </a:bodyPr>
          <a:lstStyle/>
          <a:p>
            <a:pPr>
              <a:spcBef>
                <a:spcPct val="30000"/>
              </a:spcBef>
              <a:spcAft>
                <a:spcPct val="30000"/>
              </a:spcAft>
            </a:pPr>
            <a:r>
              <a:rPr lang="en-US" altLang="tr-TR" sz="1800" b="1"/>
              <a:t>Kriz Nedir?</a:t>
            </a:r>
          </a:p>
          <a:p>
            <a:pPr algn="just">
              <a:spcBef>
                <a:spcPct val="30000"/>
              </a:spcBef>
              <a:spcAft>
                <a:spcPct val="30000"/>
              </a:spcAft>
            </a:pPr>
            <a:r>
              <a:rPr lang="en-US" altLang="tr-TR" sz="1800"/>
              <a:t>Açık bir sistem olarak örgütlerin amaçlarını gerçekleştirebilmeleri ve varlıklarını sürdürebilmeleri, içinde bulundukları çevreye uyum gösterebilme, kendi davranışlarını çevrenin beklentileri doğrultusunda biçimlendirebilme ve yapısındaki alt sistemlerin etkileşimlerini düzenleyebilmelerine bağlıdır. Örgütsel çevre, sürekli değişmekte, çevresel etkilere karşı gerekli önlemleri almayan ve denge sağlayamayan örgüte tehlikeler yaratmaktadır. Örgütlerin başarıları, büyük ölçüde bu tehlikeleri önceden görüp, değerlendirmelerine bağlıdır.</a:t>
            </a:r>
          </a:p>
        </p:txBody>
      </p:sp>
      <p:sp>
        <p:nvSpPr>
          <p:cNvPr id="155663" name="Oval 155662">
            <a:extLst>
              <a:ext uri="{FF2B5EF4-FFF2-40B4-BE49-F238E27FC236}">
                <a16:creationId xmlns:a16="http://schemas.microsoft.com/office/drawing/2014/main" id="{8590ADD5-9383-4D3D-9047-3DA2593CC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8185" y="3423959"/>
            <a:ext cx="540822" cy="540822"/>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5654" name="Graphic 155653" descr="Simge Durumuna Küçült">
            <a:extLst>
              <a:ext uri="{FF2B5EF4-FFF2-40B4-BE49-F238E27FC236}">
                <a16:creationId xmlns:a16="http://schemas.microsoft.com/office/drawing/2014/main" id="{08D5CF6D-2D3B-9780-D726-BD6CECA0B8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7184" y="1216485"/>
            <a:ext cx="3781051" cy="3781051"/>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
        <p:nvSpPr>
          <p:cNvPr id="155665" name="Freeform: Shape 155664">
            <a:extLst>
              <a:ext uri="{FF2B5EF4-FFF2-40B4-BE49-F238E27FC236}">
                <a16:creationId xmlns:a16="http://schemas.microsoft.com/office/drawing/2014/main" id="{DABE3E45-88CF-45D8-8D40-C773324D9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9602" y="1"/>
            <a:ext cx="2066948" cy="1621879"/>
          </a:xfrm>
          <a:custGeom>
            <a:avLst/>
            <a:gdLst>
              <a:gd name="connsiteX0" fmla="*/ 0 w 2066948"/>
              <a:gd name="connsiteY0" fmla="*/ 0 h 1621879"/>
              <a:gd name="connsiteX1" fmla="*/ 123825 w 2066948"/>
              <a:gd name="connsiteY1" fmla="*/ 0 h 1621879"/>
              <a:gd name="connsiteX2" fmla="*/ 123825 w 2066948"/>
              <a:gd name="connsiteY2" fmla="*/ 1452620 h 1621879"/>
              <a:gd name="connsiteX3" fmla="*/ 1881378 w 2066948"/>
              <a:gd name="connsiteY3" fmla="*/ 436017 h 1621879"/>
              <a:gd name="connsiteX4" fmla="*/ 1127572 w 2066948"/>
              <a:gd name="connsiteY4" fmla="*/ 0 h 1621879"/>
              <a:gd name="connsiteX5" fmla="*/ 1374887 w 2066948"/>
              <a:gd name="connsiteY5" fmla="*/ 0 h 1621879"/>
              <a:gd name="connsiteX6" fmla="*/ 2035969 w 2066948"/>
              <a:gd name="connsiteY6" fmla="*/ 382391 h 1621879"/>
              <a:gd name="connsiteX7" fmla="*/ 2058648 w 2066948"/>
              <a:gd name="connsiteY7" fmla="*/ 466963 h 1621879"/>
              <a:gd name="connsiteX8" fmla="*/ 2035969 w 2066948"/>
              <a:gd name="connsiteY8" fmla="*/ 489642 h 1621879"/>
              <a:gd name="connsiteX9" fmla="*/ 92869 w 2066948"/>
              <a:gd name="connsiteY9" fmla="*/ 1613592 h 1621879"/>
              <a:gd name="connsiteX10" fmla="*/ 61913 w 2066948"/>
              <a:gd name="connsiteY10" fmla="*/ 1621879 h 1621879"/>
              <a:gd name="connsiteX11" fmla="*/ 0 w 2066948"/>
              <a:gd name="connsiteY11" fmla="*/ 1559967 h 162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6948" h="1621879">
                <a:moveTo>
                  <a:pt x="0" y="0"/>
                </a:moveTo>
                <a:lnTo>
                  <a:pt x="123825" y="0"/>
                </a:lnTo>
                <a:lnTo>
                  <a:pt x="123825" y="1452620"/>
                </a:lnTo>
                <a:lnTo>
                  <a:pt x="1881378" y="436017"/>
                </a:lnTo>
                <a:lnTo>
                  <a:pt x="1127572" y="0"/>
                </a:lnTo>
                <a:lnTo>
                  <a:pt x="1374887" y="0"/>
                </a:lnTo>
                <a:lnTo>
                  <a:pt x="2035969" y="382391"/>
                </a:lnTo>
                <a:cubicBezTo>
                  <a:pt x="2065582" y="399479"/>
                  <a:pt x="2075745" y="437340"/>
                  <a:pt x="2058648" y="466963"/>
                </a:cubicBezTo>
                <a:cubicBezTo>
                  <a:pt x="2053219" y="476384"/>
                  <a:pt x="2045389" y="484204"/>
                  <a:pt x="2035969" y="489642"/>
                </a:cubicBezTo>
                <a:lnTo>
                  <a:pt x="92869" y="1613592"/>
                </a:lnTo>
                <a:cubicBezTo>
                  <a:pt x="83458" y="1619031"/>
                  <a:pt x="72780" y="1621889"/>
                  <a:pt x="61913" y="1621879"/>
                </a:cubicBezTo>
                <a:cubicBezTo>
                  <a:pt x="27719" y="1621879"/>
                  <a:pt x="0" y="1594161"/>
                  <a:pt x="0" y="1559967"/>
                </a:cubicBezTo>
                <a:close/>
              </a:path>
            </a:pathLst>
          </a:custGeom>
          <a:solidFill>
            <a:schemeClr val="accent6"/>
          </a:solidFill>
          <a:ln w="9525" cap="flat">
            <a:noFill/>
            <a:prstDash val="solid"/>
            <a:miter/>
          </a:ln>
        </p:spPr>
        <p:txBody>
          <a:bodyPr rtlCol="0" anchor="ctr"/>
          <a:lstStyle/>
          <a:p>
            <a:endParaRPr lang="en-US"/>
          </a:p>
        </p:txBody>
      </p:sp>
      <p:cxnSp>
        <p:nvCxnSpPr>
          <p:cNvPr id="155667" name="Straight Connector 155666">
            <a:extLst>
              <a:ext uri="{FF2B5EF4-FFF2-40B4-BE49-F238E27FC236}">
                <a16:creationId xmlns:a16="http://schemas.microsoft.com/office/drawing/2014/main" id="{49CD1692-827B-4C8D-B4A1-134FD04CF4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8745" y="102790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55669" name="Freeform: Shape 155668">
            <a:extLst>
              <a:ext uri="{FF2B5EF4-FFF2-40B4-BE49-F238E27FC236}">
                <a16:creationId xmlns:a16="http://schemas.microsoft.com/office/drawing/2014/main" id="{B91ECDA9-56DC-4270-8F33-01C5637B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456580" y="5166682"/>
            <a:ext cx="1835725" cy="2024785"/>
          </a:xfrm>
          <a:custGeom>
            <a:avLst/>
            <a:gdLst>
              <a:gd name="connsiteX0" fmla="*/ 1801138 w 1835725"/>
              <a:gd name="connsiteY0" fmla="*/ 1622662 h 2024785"/>
              <a:gd name="connsiteX1" fmla="*/ 1835717 w 1835725"/>
              <a:gd name="connsiteY1" fmla="*/ 1680254 h 2024785"/>
              <a:gd name="connsiteX2" fmla="*/ 1812568 w 1835725"/>
              <a:gd name="connsiteY2" fmla="*/ 1877193 h 2024785"/>
              <a:gd name="connsiteX3" fmla="*/ 1776210 w 1835725"/>
              <a:gd name="connsiteY3" fmla="*/ 2024785 h 2024785"/>
              <a:gd name="connsiteX4" fmla="*/ 1655772 w 1835725"/>
              <a:gd name="connsiteY4" fmla="*/ 1983449 h 2024785"/>
              <a:gd name="connsiteX5" fmla="*/ 1687591 w 1835725"/>
              <a:gd name="connsiteY5" fmla="*/ 1854495 h 2024785"/>
              <a:gd name="connsiteX6" fmla="*/ 1708939 w 1835725"/>
              <a:gd name="connsiteY6" fmla="*/ 1673301 h 2024785"/>
              <a:gd name="connsiteX7" fmla="*/ 1778129 w 1835725"/>
              <a:gd name="connsiteY7" fmla="*/ 1615979 h 2024785"/>
              <a:gd name="connsiteX8" fmla="*/ 1801138 w 1835725"/>
              <a:gd name="connsiteY8" fmla="*/ 1622662 h 2024785"/>
              <a:gd name="connsiteX9" fmla="*/ 1585229 w 1835725"/>
              <a:gd name="connsiteY9" fmla="*/ 764759 h 2024785"/>
              <a:gd name="connsiteX10" fmla="*/ 1623024 w 1835725"/>
              <a:gd name="connsiteY10" fmla="*/ 792810 h 2024785"/>
              <a:gd name="connsiteX11" fmla="*/ 1777614 w 1835725"/>
              <a:gd name="connsiteY11" fmla="*/ 1157141 h 2024785"/>
              <a:gd name="connsiteX12" fmla="*/ 1733799 w 1835725"/>
              <a:gd name="connsiteY12" fmla="*/ 1235532 h 2024785"/>
              <a:gd name="connsiteX13" fmla="*/ 1716464 w 1835725"/>
              <a:gd name="connsiteY13" fmla="*/ 1237722 h 2024785"/>
              <a:gd name="connsiteX14" fmla="*/ 1716464 w 1835725"/>
              <a:gd name="connsiteY14" fmla="*/ 1237913 h 2024785"/>
              <a:gd name="connsiteX15" fmla="*/ 1655409 w 1835725"/>
              <a:gd name="connsiteY15" fmla="*/ 1191717 h 2024785"/>
              <a:gd name="connsiteX16" fmla="*/ 1513200 w 1835725"/>
              <a:gd name="connsiteY16" fmla="*/ 856627 h 2024785"/>
              <a:gd name="connsiteX17" fmla="*/ 1538499 w 1835725"/>
              <a:gd name="connsiteY17" fmla="*/ 770415 h 2024785"/>
              <a:gd name="connsiteX18" fmla="*/ 1585229 w 1835725"/>
              <a:gd name="connsiteY18" fmla="*/ 764759 h 2024785"/>
              <a:gd name="connsiteX19" fmla="*/ 477919 w 1835725"/>
              <a:gd name="connsiteY19" fmla="*/ 21437 h 2024785"/>
              <a:gd name="connsiteX20" fmla="*/ 509236 w 1835725"/>
              <a:gd name="connsiteY20" fmla="*/ 84182 h 2024785"/>
              <a:gd name="connsiteX21" fmla="*/ 445829 w 1835725"/>
              <a:gd name="connsiteY21" fmla="*/ 139871 h 2024785"/>
              <a:gd name="connsiteX22" fmla="*/ 437447 w 1835725"/>
              <a:gd name="connsiteY22" fmla="*/ 139395 h 2024785"/>
              <a:gd name="connsiteX23" fmla="*/ 73211 w 1835725"/>
              <a:gd name="connsiteY23" fmla="*/ 137204 h 2024785"/>
              <a:gd name="connsiteX24" fmla="*/ 749 w 1835725"/>
              <a:gd name="connsiteY24" fmla="*/ 84082 h 2024785"/>
              <a:gd name="connsiteX25" fmla="*/ 53871 w 1835725"/>
              <a:gd name="connsiteY25" fmla="*/ 11621 h 2024785"/>
              <a:gd name="connsiteX26" fmla="*/ 58352 w 1835725"/>
              <a:gd name="connsiteY26" fmla="*/ 11093 h 2024785"/>
              <a:gd name="connsiteX27" fmla="*/ 454020 w 1835725"/>
              <a:gd name="connsiteY27" fmla="*/ 13474 h 2024785"/>
              <a:gd name="connsiteX28" fmla="*/ 477919 w 1835725"/>
              <a:gd name="connsiteY28" fmla="*/ 21437 h 2024785"/>
              <a:gd name="connsiteX29" fmla="*/ 957797 w 1835725"/>
              <a:gd name="connsiteY29" fmla="*/ 167970 h 2024785"/>
              <a:gd name="connsiteX30" fmla="*/ 1286982 w 1835725"/>
              <a:gd name="connsiteY30" fmla="*/ 387616 h 2024785"/>
              <a:gd name="connsiteX31" fmla="*/ 1293725 w 1835725"/>
              <a:gd name="connsiteY31" fmla="*/ 477075 h 2024785"/>
              <a:gd name="connsiteX32" fmla="*/ 1245453 w 1835725"/>
              <a:gd name="connsiteY32" fmla="*/ 499154 h 2024785"/>
              <a:gd name="connsiteX33" fmla="*/ 1245167 w 1835725"/>
              <a:gd name="connsiteY33" fmla="*/ 499154 h 2024785"/>
              <a:gd name="connsiteX34" fmla="*/ 1203638 w 1835725"/>
              <a:gd name="connsiteY34" fmla="*/ 484104 h 2024785"/>
              <a:gd name="connsiteX35" fmla="*/ 900647 w 1835725"/>
              <a:gd name="connsiteY35" fmla="*/ 281508 h 2024785"/>
              <a:gd name="connsiteX36" fmla="*/ 872454 w 1835725"/>
              <a:gd name="connsiteY36" fmla="*/ 196164 h 2024785"/>
              <a:gd name="connsiteX37" fmla="*/ 957797 w 1835725"/>
              <a:gd name="connsiteY37" fmla="*/ 167970 h 202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35725" h="2024785">
                <a:moveTo>
                  <a:pt x="1801138" y="1622662"/>
                </a:moveTo>
                <a:cubicBezTo>
                  <a:pt x="1822105" y="1633400"/>
                  <a:pt x="1836117" y="1655372"/>
                  <a:pt x="1835717" y="1680254"/>
                </a:cubicBezTo>
                <a:cubicBezTo>
                  <a:pt x="1832093" y="1746382"/>
                  <a:pt x="1824354" y="1812154"/>
                  <a:pt x="1812568" y="1877193"/>
                </a:cubicBezTo>
                <a:lnTo>
                  <a:pt x="1776210" y="2024785"/>
                </a:lnTo>
                <a:lnTo>
                  <a:pt x="1655772" y="1983449"/>
                </a:lnTo>
                <a:lnTo>
                  <a:pt x="1687591" y="1854495"/>
                </a:lnTo>
                <a:cubicBezTo>
                  <a:pt x="1698455" y="1794657"/>
                  <a:pt x="1705590" y="1734142"/>
                  <a:pt x="1708939" y="1673301"/>
                </a:cubicBez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rtlCol="0" anchor="ctr"/>
          <a:lstStyle/>
          <a:p>
            <a:endParaRPr lang="en-US"/>
          </a:p>
        </p:txBody>
      </p:sp>
      <p:sp>
        <p:nvSpPr>
          <p:cNvPr id="155671" name="Freeform: Shape 155670">
            <a:extLst>
              <a:ext uri="{FF2B5EF4-FFF2-40B4-BE49-F238E27FC236}">
                <a16:creationId xmlns:a16="http://schemas.microsoft.com/office/drawing/2014/main" id="{75F47824-961D-465D-84F9-EAE11BC61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9527" y="6033795"/>
            <a:ext cx="1991064" cy="824205"/>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74" name="Slayt Numarası Yer Tutucusu 3">
            <a:extLst>
              <a:ext uri="{FF2B5EF4-FFF2-40B4-BE49-F238E27FC236}">
                <a16:creationId xmlns:a16="http://schemas.microsoft.com/office/drawing/2014/main" id="{AED93B14-30BB-04FE-0D1D-8366C99DBE69}"/>
              </a:ext>
            </a:extLst>
          </p:cNvPr>
          <p:cNvSpPr>
            <a:spLocks noGrp="1"/>
          </p:cNvSpPr>
          <p:nvPr>
            <p:ph type="sldNum" sz="quarter" idx="12"/>
          </p:nvPr>
        </p:nvSpPr>
        <p:spPr>
          <a:xfrm>
            <a:off x="10030244" y="6356350"/>
            <a:ext cx="1323555"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FF38D0E9-686E-448B-BDF9-F851B823B492}" type="slidenum">
              <a:rPr lang="en-US" altLang="tr-TR" sz="1200">
                <a:solidFill>
                  <a:schemeClr val="tx1">
                    <a:tint val="75000"/>
                  </a:schemeClr>
                </a:solidFill>
                <a:latin typeface="+mn-lt"/>
                <a:cs typeface="+mn-cs"/>
              </a:rPr>
              <a:pPr eaLnBrk="1" hangingPunct="1">
                <a:spcBef>
                  <a:spcPct val="0"/>
                </a:spcBef>
                <a:spcAft>
                  <a:spcPts val="600"/>
                </a:spcAft>
                <a:buFontTx/>
                <a:buNone/>
              </a:pPr>
              <a:t>2</a:t>
            </a:fld>
            <a:endParaRPr lang="en-US" altLang="tr-TR" sz="1200">
              <a:solidFill>
                <a:schemeClr val="tx1">
                  <a:tint val="75000"/>
                </a:schemeClr>
              </a:solidFill>
              <a:latin typeface="+mn-lt"/>
              <a:cs typeface="+mn-cs"/>
            </a:endParaRPr>
          </a:p>
        </p:txBody>
      </p:sp>
      <p:sp>
        <p:nvSpPr>
          <p:cNvPr id="155673" name="Freeform: Shape 155672">
            <a:extLst>
              <a:ext uri="{FF2B5EF4-FFF2-40B4-BE49-F238E27FC236}">
                <a16:creationId xmlns:a16="http://schemas.microsoft.com/office/drawing/2014/main" id="{FEC9DA3E-C1D7-472D-B7C0-F71AE41FB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51696" y="5519196"/>
            <a:ext cx="1340305" cy="1338805"/>
          </a:xfrm>
          <a:custGeom>
            <a:avLst/>
            <a:gdLst>
              <a:gd name="connsiteX0" fmla="*/ 61913 w 1340305"/>
              <a:gd name="connsiteY0" fmla="*/ 0 h 1338805"/>
              <a:gd name="connsiteX1" fmla="*/ 1340305 w 1340305"/>
              <a:gd name="connsiteY1" fmla="*/ 0 h 1338805"/>
              <a:gd name="connsiteX2" fmla="*/ 1340305 w 1340305"/>
              <a:gd name="connsiteY2" fmla="*/ 123825 h 1338805"/>
              <a:gd name="connsiteX3" fmla="*/ 123825 w 1340305"/>
              <a:gd name="connsiteY3" fmla="*/ 123825 h 1338805"/>
              <a:gd name="connsiteX4" fmla="*/ 123825 w 1340305"/>
              <a:gd name="connsiteY4" fmla="*/ 1338805 h 1338805"/>
              <a:gd name="connsiteX5" fmla="*/ 0 w 1340305"/>
              <a:gd name="connsiteY5" fmla="*/ 1338805 h 1338805"/>
              <a:gd name="connsiteX6" fmla="*/ 0 w 1340305"/>
              <a:gd name="connsiteY6" fmla="*/ 61913 h 1338805"/>
              <a:gd name="connsiteX7" fmla="*/ 61913 w 1340305"/>
              <a:gd name="connsiteY7" fmla="*/ 0 h 133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0305" h="1338805">
                <a:moveTo>
                  <a:pt x="61913" y="0"/>
                </a:moveTo>
                <a:lnTo>
                  <a:pt x="1340305" y="0"/>
                </a:lnTo>
                <a:lnTo>
                  <a:pt x="1340305" y="123825"/>
                </a:lnTo>
                <a:lnTo>
                  <a:pt x="123825" y="123825"/>
                </a:lnTo>
                <a:lnTo>
                  <a:pt x="123825" y="1338805"/>
                </a:lnTo>
                <a:lnTo>
                  <a:pt x="0" y="1338805"/>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FB6CD736-B01D-C72F-C61B-6774A30DE743}"/>
              </a:ext>
            </a:extLst>
          </p:cNvPr>
          <p:cNvSpPr>
            <a:spLocks noGrp="1" noChangeArrowheads="1"/>
          </p:cNvSpPr>
          <p:nvPr>
            <p:ph type="title" idx="4294967295"/>
          </p:nvPr>
        </p:nvSpPr>
        <p:spPr>
          <a:xfrm>
            <a:off x="457201" y="728906"/>
            <a:ext cx="4712534" cy="5516051"/>
          </a:xfrm>
        </p:spPr>
        <p:txBody>
          <a:bodyPr vert="horz" lIns="91440" tIns="45720" rIns="91440" bIns="45720" rtlCol="0" anchor="t">
            <a:normAutofit/>
          </a:bodyPr>
          <a:lstStyle/>
          <a:p>
            <a:pPr>
              <a:defRPr/>
            </a:pPr>
            <a:r>
              <a:rPr lang="en-US">
                <a:solidFill>
                  <a:schemeClr val="tx2"/>
                </a:solidFill>
              </a:rPr>
              <a:t>KRİZİN ETKENLERİ</a:t>
            </a:r>
          </a:p>
        </p:txBody>
      </p:sp>
      <p:sp>
        <p:nvSpPr>
          <p:cNvPr id="25604" name="Rectangle 3">
            <a:extLst>
              <a:ext uri="{FF2B5EF4-FFF2-40B4-BE49-F238E27FC236}">
                <a16:creationId xmlns:a16="http://schemas.microsoft.com/office/drawing/2014/main" id="{C639FCCB-2E8D-8914-367E-48D31E3307AA}"/>
              </a:ext>
            </a:extLst>
          </p:cNvPr>
          <p:cNvSpPr>
            <a:spLocks noGrp="1" noChangeArrowheads="1"/>
          </p:cNvSpPr>
          <p:nvPr>
            <p:ph type="body" idx="4294967295"/>
          </p:nvPr>
        </p:nvSpPr>
        <p:spPr>
          <a:xfrm>
            <a:off x="5388459" y="728906"/>
            <a:ext cx="5813687" cy="5545420"/>
          </a:xfrm>
        </p:spPr>
        <p:txBody>
          <a:bodyPr vert="horz" lIns="91440" tIns="45720" rIns="91440" bIns="45720" rtlCol="0" anchor="ctr">
            <a:normAutofit/>
          </a:bodyPr>
          <a:lstStyle/>
          <a:p>
            <a:pPr>
              <a:spcBef>
                <a:spcPct val="30000"/>
              </a:spcBef>
              <a:spcAft>
                <a:spcPct val="30000"/>
              </a:spcAft>
              <a:buFont typeface="+mj-lt"/>
              <a:buAutoNum type="arabicPeriod"/>
            </a:pPr>
            <a:r>
              <a:rPr lang="en-US" altLang="tr-TR" sz="1800" b="1">
                <a:solidFill>
                  <a:schemeClr val="tx2"/>
                </a:solidFill>
              </a:rPr>
              <a:t>2. Örgütsel (İçsel) Etkenler:</a:t>
            </a:r>
            <a:r>
              <a:rPr lang="en-US" altLang="tr-TR" sz="1800">
                <a:solidFill>
                  <a:schemeClr val="tx2"/>
                </a:solidFill>
              </a:rPr>
              <a:t> Krize neden olan örgütsel etkenler arasında örgütsel yapı ve yönetimin niteliği sayılabilir. Örgütsel yapı, çevresel değişmelere uyum gösteremeyecek derecede katı ise, iletişim sistemi, sorunlara en yakın kişi ve grupların üst yönetime hızla ulaşmasına olanak tanımayan bir yapıdaysa, örgütün krizle karşılaşma olasılığı artar, buna karşılık krizin üstesinden gelme olanağı azalır. Bunun yanında, yönetimin niteliği, örgütlerin kriz durumuna düşmelerinin önemli bir nedenidir. Üst yöneticilerin çevresel değişimleri izleme, değişimle ilgili veri toplama, yorumlama ve değerlendirme konularındaki deneyimsizlikleri ve yetersizlikleri, örgütün kriz yaşamasına neden olabilir</a:t>
            </a:r>
          </a:p>
        </p:txBody>
      </p:sp>
      <p:sp>
        <p:nvSpPr>
          <p:cNvPr id="25602" name="Slayt Numarası Yer Tutucusu 3">
            <a:extLst>
              <a:ext uri="{FF2B5EF4-FFF2-40B4-BE49-F238E27FC236}">
                <a16:creationId xmlns:a16="http://schemas.microsoft.com/office/drawing/2014/main" id="{DA1161EA-4BA6-91F9-9908-10D39205AD82}"/>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1998F5BC-11EA-4249-B214-A29BCB100269}" type="slidenum">
              <a:rPr lang="en-US" altLang="tr-TR" sz="900">
                <a:solidFill>
                  <a:schemeClr val="tx2"/>
                </a:solidFill>
                <a:latin typeface="+mn-lt"/>
                <a:cs typeface="+mn-cs"/>
              </a:rPr>
              <a:pPr eaLnBrk="1" hangingPunct="1">
                <a:spcBef>
                  <a:spcPct val="0"/>
                </a:spcBef>
                <a:spcAft>
                  <a:spcPts val="600"/>
                </a:spcAft>
                <a:buFontTx/>
                <a:buNone/>
              </a:pPr>
              <a:t>20</a:t>
            </a:fld>
            <a:endParaRPr lang="en-US" altLang="tr-TR" sz="900">
              <a:solidFill>
                <a:schemeClr val="tx2"/>
              </a:solidFill>
              <a:latin typeface="+mn-lt"/>
              <a:cs typeface="+mn-c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BEFA8CEC-E112-41F0-6646-447ED960047B}"/>
              </a:ext>
            </a:extLst>
          </p:cNvPr>
          <p:cNvSpPr>
            <a:spLocks noGrp="1" noChangeArrowheads="1"/>
          </p:cNvSpPr>
          <p:nvPr>
            <p:ph type="title" idx="4294967295"/>
          </p:nvPr>
        </p:nvSpPr>
        <p:spPr>
          <a:xfrm>
            <a:off x="457200" y="728906"/>
            <a:ext cx="10754527" cy="2228755"/>
          </a:xfrm>
        </p:spPr>
        <p:txBody>
          <a:bodyPr vert="horz" lIns="91440" tIns="45720" rIns="91440" bIns="45720" rtlCol="0" anchor="b">
            <a:normAutofit/>
          </a:bodyPr>
          <a:lstStyle/>
          <a:p>
            <a:pPr>
              <a:defRPr/>
            </a:pPr>
            <a:r>
              <a:rPr lang="en-US">
                <a:solidFill>
                  <a:schemeClr val="tx2"/>
                </a:solidFill>
              </a:rPr>
              <a:t>KRİZ SÜRECİ</a:t>
            </a:r>
          </a:p>
        </p:txBody>
      </p:sp>
      <p:sp>
        <p:nvSpPr>
          <p:cNvPr id="26628" name="Rectangle 3">
            <a:extLst>
              <a:ext uri="{FF2B5EF4-FFF2-40B4-BE49-F238E27FC236}">
                <a16:creationId xmlns:a16="http://schemas.microsoft.com/office/drawing/2014/main" id="{4ABC3D87-CB1F-3A6D-B5FA-98F22318F40B}"/>
              </a:ext>
            </a:extLst>
          </p:cNvPr>
          <p:cNvSpPr>
            <a:spLocks noGrp="1" noChangeArrowheads="1"/>
          </p:cNvSpPr>
          <p:nvPr>
            <p:ph type="body" idx="4294967295"/>
          </p:nvPr>
        </p:nvSpPr>
        <p:spPr>
          <a:xfrm>
            <a:off x="457201" y="3257633"/>
            <a:ext cx="9745506" cy="2552886"/>
          </a:xfrm>
        </p:spPr>
        <p:txBody>
          <a:bodyPr vert="horz" lIns="91440" tIns="45720" rIns="91440" bIns="45720" rtlCol="0" anchor="t">
            <a:normAutofit/>
          </a:bodyPr>
          <a:lstStyle/>
          <a:p>
            <a:pPr>
              <a:spcBef>
                <a:spcPct val="30000"/>
              </a:spcBef>
              <a:spcAft>
                <a:spcPct val="30000"/>
              </a:spcAft>
              <a:buFont typeface="+mj-lt"/>
              <a:buAutoNum type="arabicPeriod"/>
            </a:pPr>
            <a:r>
              <a:rPr lang="en-US" altLang="tr-TR" sz="1800" b="1">
                <a:solidFill>
                  <a:schemeClr val="tx2"/>
                </a:solidFill>
              </a:rPr>
              <a:t>1. Kriz Uyarılarının Algılanması ve Hareketsizlik: </a:t>
            </a:r>
            <a:r>
              <a:rPr lang="en-US" altLang="tr-TR" sz="1800">
                <a:solidFill>
                  <a:schemeClr val="tx2"/>
                </a:solidFill>
              </a:rPr>
              <a:t>Bu aşamada, örgütün amaç ve varlığını tehdit eden durumlar ile ilgili sinyaller ortaya çıkmıştır; örgütte ve örgüt çevre ilişkilerinde sorunlar baş göstermeye başlamıştır. Bununla birlikte, örgütün bilgi alma sistemleri kriz sinyallerini yeterince alamamakta ve yönetime iletememektedir. Bu nedenle, gerekli bilgi alınamadığı için krize yönelik gerekli önlemler alınamamaktadır.</a:t>
            </a:r>
          </a:p>
        </p:txBody>
      </p:sp>
      <p:sp>
        <p:nvSpPr>
          <p:cNvPr id="26626" name="Slayt Numarası Yer Tutucusu 3">
            <a:extLst>
              <a:ext uri="{FF2B5EF4-FFF2-40B4-BE49-F238E27FC236}">
                <a16:creationId xmlns:a16="http://schemas.microsoft.com/office/drawing/2014/main" id="{B6B40F8E-21F2-15BE-1064-927A8A6B71F9}"/>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6ADC4913-9547-411F-BCB8-6D5D08084A86}" type="slidenum">
              <a:rPr lang="en-US" altLang="tr-TR" sz="900">
                <a:solidFill>
                  <a:schemeClr val="tx2"/>
                </a:solidFill>
                <a:latin typeface="+mn-lt"/>
                <a:cs typeface="+mn-cs"/>
              </a:rPr>
              <a:pPr eaLnBrk="1" hangingPunct="1">
                <a:spcBef>
                  <a:spcPct val="0"/>
                </a:spcBef>
                <a:spcAft>
                  <a:spcPts val="600"/>
                </a:spcAft>
                <a:buFontTx/>
                <a:buNone/>
              </a:pPr>
              <a:t>21</a:t>
            </a:fld>
            <a:endParaRPr lang="en-US" altLang="tr-TR" sz="900">
              <a:solidFill>
                <a:schemeClr val="tx2"/>
              </a:solidFill>
              <a:latin typeface="+mn-lt"/>
              <a:cs typeface="+mn-c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1FB828F8-604B-6CC6-212C-FDF6E013EA29}"/>
              </a:ext>
            </a:extLst>
          </p:cNvPr>
          <p:cNvSpPr>
            <a:spLocks noGrp="1" noChangeArrowheads="1"/>
          </p:cNvSpPr>
          <p:nvPr>
            <p:ph type="title" idx="4294967295"/>
          </p:nvPr>
        </p:nvSpPr>
        <p:spPr>
          <a:xfrm>
            <a:off x="457200" y="728906"/>
            <a:ext cx="10754527" cy="2228755"/>
          </a:xfrm>
        </p:spPr>
        <p:txBody>
          <a:bodyPr vert="horz" lIns="91440" tIns="45720" rIns="91440" bIns="45720" rtlCol="0" anchor="b">
            <a:normAutofit/>
          </a:bodyPr>
          <a:lstStyle/>
          <a:p>
            <a:pPr>
              <a:defRPr/>
            </a:pPr>
            <a:r>
              <a:rPr lang="en-US">
                <a:solidFill>
                  <a:schemeClr val="tx2"/>
                </a:solidFill>
              </a:rPr>
              <a:t>KRİZ SÜRECİ</a:t>
            </a:r>
          </a:p>
        </p:txBody>
      </p:sp>
      <p:sp>
        <p:nvSpPr>
          <p:cNvPr id="27652" name="Rectangle 3">
            <a:extLst>
              <a:ext uri="{FF2B5EF4-FFF2-40B4-BE49-F238E27FC236}">
                <a16:creationId xmlns:a16="http://schemas.microsoft.com/office/drawing/2014/main" id="{EB7FF263-67A4-CC46-E80D-9D2C73CEF8B6}"/>
              </a:ext>
            </a:extLst>
          </p:cNvPr>
          <p:cNvSpPr>
            <a:spLocks noGrp="1" noChangeArrowheads="1"/>
          </p:cNvSpPr>
          <p:nvPr>
            <p:ph type="body" idx="4294967295"/>
          </p:nvPr>
        </p:nvSpPr>
        <p:spPr>
          <a:xfrm>
            <a:off x="457201" y="3257633"/>
            <a:ext cx="9745506" cy="2552886"/>
          </a:xfrm>
        </p:spPr>
        <p:txBody>
          <a:bodyPr vert="horz" lIns="91440" tIns="45720" rIns="91440" bIns="45720" rtlCol="0" anchor="t">
            <a:normAutofit/>
          </a:bodyPr>
          <a:lstStyle/>
          <a:p>
            <a:pPr>
              <a:spcBef>
                <a:spcPct val="30000"/>
              </a:spcBef>
              <a:spcAft>
                <a:spcPct val="30000"/>
              </a:spcAft>
              <a:buFont typeface="+mj-lt"/>
              <a:buAutoNum type="arabicPeriod"/>
            </a:pPr>
            <a:r>
              <a:rPr lang="en-US" altLang="tr-TR" sz="1800" b="1">
                <a:solidFill>
                  <a:schemeClr val="tx2"/>
                </a:solidFill>
              </a:rPr>
              <a:t>2. Kriz Dönemi: </a:t>
            </a:r>
            <a:r>
              <a:rPr lang="en-US" altLang="tr-TR" sz="1800">
                <a:solidFill>
                  <a:schemeClr val="tx2"/>
                </a:solidFill>
              </a:rPr>
              <a:t>Bu dönem, krizin ortaya çıktığı bir kriz sürecini ifade eder. Bu dönemde, örgüt içinde özellikle yöneticiler ve çalışanlar arasında büyük bir korku ve panik doğar, stres artar. Yaklaşan krizin sinyalleri alınıp, yorumlanıp, değerlendirilmemişse ve sağlıklı tepkiler verilmemişse, örgütün kriz dönemine girmesi kaçınılmazdır. Kriz döneminde, yetkinin merkezileşmesi, korku, panik ve karar sürecinin bozulması gibi durumlar gözlenir </a:t>
            </a:r>
          </a:p>
        </p:txBody>
      </p:sp>
      <p:sp>
        <p:nvSpPr>
          <p:cNvPr id="27650" name="Slayt Numarası Yer Tutucusu 3">
            <a:extLst>
              <a:ext uri="{FF2B5EF4-FFF2-40B4-BE49-F238E27FC236}">
                <a16:creationId xmlns:a16="http://schemas.microsoft.com/office/drawing/2014/main" id="{C82FEFCE-43D1-C65A-AAB8-749E023B98D3}"/>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5EDA9E18-90E0-430C-9678-730B951C99BF}" type="slidenum">
              <a:rPr lang="en-US" altLang="tr-TR" sz="900">
                <a:solidFill>
                  <a:schemeClr val="tx2"/>
                </a:solidFill>
                <a:latin typeface="+mn-lt"/>
                <a:cs typeface="+mn-cs"/>
              </a:rPr>
              <a:pPr eaLnBrk="1" hangingPunct="1">
                <a:spcBef>
                  <a:spcPct val="0"/>
                </a:spcBef>
                <a:spcAft>
                  <a:spcPts val="600"/>
                </a:spcAft>
                <a:buFontTx/>
                <a:buNone/>
              </a:pPr>
              <a:t>22</a:t>
            </a:fld>
            <a:endParaRPr lang="en-US" altLang="tr-TR" sz="900">
              <a:solidFill>
                <a:schemeClr val="tx2"/>
              </a:solidFill>
              <a:latin typeface="+mn-lt"/>
              <a:cs typeface="+mn-c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587F7993-DA37-EB77-FAF2-35F53D0914B1}"/>
              </a:ext>
            </a:extLst>
          </p:cNvPr>
          <p:cNvSpPr>
            <a:spLocks noGrp="1" noChangeArrowheads="1"/>
          </p:cNvSpPr>
          <p:nvPr>
            <p:ph type="title" idx="4294967295"/>
          </p:nvPr>
        </p:nvSpPr>
        <p:spPr>
          <a:xfrm>
            <a:off x="457200" y="728906"/>
            <a:ext cx="10754527" cy="2228755"/>
          </a:xfrm>
        </p:spPr>
        <p:txBody>
          <a:bodyPr vert="horz" lIns="91440" tIns="45720" rIns="91440" bIns="45720" rtlCol="0" anchor="b">
            <a:normAutofit/>
          </a:bodyPr>
          <a:lstStyle/>
          <a:p>
            <a:pPr>
              <a:defRPr/>
            </a:pPr>
            <a:r>
              <a:rPr lang="en-US">
                <a:solidFill>
                  <a:schemeClr val="tx2"/>
                </a:solidFill>
              </a:rPr>
              <a:t>KRİZ SÜRECİ</a:t>
            </a:r>
          </a:p>
        </p:txBody>
      </p:sp>
      <p:sp>
        <p:nvSpPr>
          <p:cNvPr id="28676" name="Rectangle 3">
            <a:extLst>
              <a:ext uri="{FF2B5EF4-FFF2-40B4-BE49-F238E27FC236}">
                <a16:creationId xmlns:a16="http://schemas.microsoft.com/office/drawing/2014/main" id="{055DED4E-21B9-809A-2E6E-1884E5354993}"/>
              </a:ext>
            </a:extLst>
          </p:cNvPr>
          <p:cNvSpPr>
            <a:spLocks noGrp="1" noChangeArrowheads="1"/>
          </p:cNvSpPr>
          <p:nvPr>
            <p:ph type="body" idx="4294967295"/>
          </p:nvPr>
        </p:nvSpPr>
        <p:spPr>
          <a:xfrm>
            <a:off x="457201" y="3257633"/>
            <a:ext cx="9745506" cy="2552886"/>
          </a:xfrm>
        </p:spPr>
        <p:txBody>
          <a:bodyPr vert="horz" lIns="91440" tIns="45720" rIns="91440" bIns="45720" rtlCol="0" anchor="t">
            <a:normAutofit/>
          </a:bodyPr>
          <a:lstStyle/>
          <a:p>
            <a:pPr>
              <a:spcBef>
                <a:spcPct val="30000"/>
              </a:spcBef>
              <a:spcAft>
                <a:spcPct val="30000"/>
              </a:spcAft>
              <a:buFont typeface="+mj-lt"/>
              <a:buAutoNum type="arabicPeriod"/>
            </a:pPr>
            <a:r>
              <a:rPr lang="en-US" altLang="tr-TR" sz="1800" b="1">
                <a:solidFill>
                  <a:schemeClr val="tx2"/>
                </a:solidFill>
              </a:rPr>
              <a:t>3. Çözülme Dönemi: </a:t>
            </a:r>
            <a:r>
              <a:rPr lang="en-US" altLang="tr-TR" sz="1800">
                <a:solidFill>
                  <a:schemeClr val="tx2"/>
                </a:solidFill>
              </a:rPr>
              <a:t>Kriz döneminde, krizi başarıyla atlatacak çözümler geliştirilemezse, krizin şiddetine bağlı olarak örgüt ortadan kalkabilir. Örgütün çevresi ile ilişkileri bozulur. Artan tüketici şikayetleri, kredi kaynaklarının sınırlanması ve azalması, satış miktarındaki azalma, devletin getirdiği sınırlılıklar ve pazar payının kaybedilmesi, örgüt çevre ilişkilerinin bozulduğunu gösterir. Örgüt içinde artan işgücü devri ve devamsızlığı, iş gören şikayetleri, stres ve panik, örgütsel çözülmeye yol açar.</a:t>
            </a:r>
          </a:p>
        </p:txBody>
      </p:sp>
      <p:sp>
        <p:nvSpPr>
          <p:cNvPr id="28674" name="Slayt Numarası Yer Tutucusu 3">
            <a:extLst>
              <a:ext uri="{FF2B5EF4-FFF2-40B4-BE49-F238E27FC236}">
                <a16:creationId xmlns:a16="http://schemas.microsoft.com/office/drawing/2014/main" id="{64B48172-07DB-D96F-24D3-E1326A2AFD98}"/>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1FE7D2F5-1CF3-42F6-B9F0-DDBDA95DB155}" type="slidenum">
              <a:rPr lang="en-US" altLang="tr-TR" sz="900">
                <a:solidFill>
                  <a:schemeClr val="tx2"/>
                </a:solidFill>
                <a:latin typeface="+mn-lt"/>
                <a:cs typeface="+mn-cs"/>
              </a:rPr>
              <a:pPr eaLnBrk="1" hangingPunct="1">
                <a:spcBef>
                  <a:spcPct val="0"/>
                </a:spcBef>
                <a:spcAft>
                  <a:spcPts val="600"/>
                </a:spcAft>
                <a:buFontTx/>
                <a:buNone/>
              </a:pPr>
              <a:t>23</a:t>
            </a:fld>
            <a:endParaRPr lang="en-US" altLang="tr-TR" sz="900">
              <a:solidFill>
                <a:schemeClr val="tx2"/>
              </a:solidFill>
              <a:latin typeface="+mn-lt"/>
              <a:cs typeface="+mn-c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B52692CF-8A9B-C434-F935-934E45D07771}"/>
              </a:ext>
            </a:extLst>
          </p:cNvPr>
          <p:cNvSpPr>
            <a:spLocks noGrp="1" noChangeArrowheads="1"/>
          </p:cNvSpPr>
          <p:nvPr>
            <p:ph type="title" idx="4294967295"/>
          </p:nvPr>
        </p:nvSpPr>
        <p:spPr>
          <a:xfrm>
            <a:off x="457200" y="725466"/>
            <a:ext cx="5638769" cy="5548851"/>
          </a:xfrm>
        </p:spPr>
        <p:txBody>
          <a:bodyPr vert="horz" lIns="91440" tIns="45720" rIns="91440" bIns="45720" rtlCol="0" anchor="ctr">
            <a:normAutofit/>
          </a:bodyPr>
          <a:lstStyle/>
          <a:p>
            <a:pPr>
              <a:defRPr/>
            </a:pPr>
            <a:r>
              <a:rPr lang="en-US"/>
              <a:t>KRİZ YÖNETİM SÜRECİ </a:t>
            </a:r>
          </a:p>
        </p:txBody>
      </p:sp>
      <p:sp>
        <p:nvSpPr>
          <p:cNvPr id="29700" name="Rectangle 3">
            <a:extLst>
              <a:ext uri="{FF2B5EF4-FFF2-40B4-BE49-F238E27FC236}">
                <a16:creationId xmlns:a16="http://schemas.microsoft.com/office/drawing/2014/main" id="{708A93FD-1962-23F6-F978-2D3FD4BAC2DE}"/>
              </a:ext>
            </a:extLst>
          </p:cNvPr>
          <p:cNvSpPr>
            <a:spLocks noGrp="1" noChangeArrowheads="1"/>
          </p:cNvSpPr>
          <p:nvPr>
            <p:ph type="body" idx="4294967295"/>
          </p:nvPr>
        </p:nvSpPr>
        <p:spPr>
          <a:xfrm>
            <a:off x="6288495" y="732349"/>
            <a:ext cx="4902311" cy="5541977"/>
          </a:xfrm>
        </p:spPr>
        <p:txBody>
          <a:bodyPr vert="horz" lIns="91440" tIns="45720" rIns="91440" bIns="45720" rtlCol="0" anchor="ctr">
            <a:normAutofit/>
          </a:bodyPr>
          <a:lstStyle/>
          <a:p>
            <a:pPr>
              <a:spcBef>
                <a:spcPct val="30000"/>
              </a:spcBef>
              <a:spcAft>
                <a:spcPct val="30000"/>
              </a:spcAft>
              <a:buFont typeface="+mj-lt"/>
              <a:buAutoNum type="arabicPeriod"/>
            </a:pPr>
            <a:r>
              <a:rPr lang="en-US" altLang="tr-TR" sz="1800"/>
              <a:t>Neredeyse her kriz, başarısızlığın kökleri kadar başarının tohumlarını da kendi içinde taşır. Bu potansiyel başarıyı saptamak, geliştirmek ve sonuçlarını almak, kriz yönetiminin özünü oluşturur. Kötü kriz yönetiminin özü ise, durumu kötü görme ve daha da kötüleştirme eğilimine kapılmaktır (Augustine, 2000: 13-14). Kriz yönetimi, muhtemel başarı ve başarısızlık durumlarının iyi analiz edilmesini gerektiren bir süreçtir. Planlı, düzenli ve eşgüdümlenmiş bir çabayı gerekli kılar.</a:t>
            </a:r>
          </a:p>
        </p:txBody>
      </p:sp>
      <p:sp>
        <p:nvSpPr>
          <p:cNvPr id="29698" name="Slayt Numarası Yer Tutucusu 3">
            <a:extLst>
              <a:ext uri="{FF2B5EF4-FFF2-40B4-BE49-F238E27FC236}">
                <a16:creationId xmlns:a16="http://schemas.microsoft.com/office/drawing/2014/main" id="{3AEBB416-91AD-D0AB-3669-72D4DECF3D5A}"/>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518579D9-5488-41B5-999D-8BA7EAB24EE3}" type="slidenum">
              <a:rPr lang="en-US" altLang="tr-TR" sz="900">
                <a:solidFill>
                  <a:srgbClr val="FFFFFF"/>
                </a:solidFill>
                <a:latin typeface="+mn-lt"/>
                <a:cs typeface="+mn-cs"/>
              </a:rPr>
              <a:pPr eaLnBrk="1" hangingPunct="1">
                <a:spcBef>
                  <a:spcPct val="0"/>
                </a:spcBef>
                <a:spcAft>
                  <a:spcPts val="600"/>
                </a:spcAft>
                <a:buFontTx/>
                <a:buNone/>
              </a:pPr>
              <a:t>24</a:t>
            </a:fld>
            <a:endParaRPr lang="en-US" altLang="tr-TR" sz="900">
              <a:solidFill>
                <a:srgbClr val="FFFFFF"/>
              </a:solidFill>
              <a:latin typeface="+mn-lt"/>
              <a:cs typeface="+mn-c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8F471B45-2945-992B-50BB-700A18A09E6A}"/>
              </a:ext>
            </a:extLst>
          </p:cNvPr>
          <p:cNvSpPr>
            <a:spLocks noGrp="1" noChangeArrowheads="1"/>
          </p:cNvSpPr>
          <p:nvPr>
            <p:ph type="title" idx="4294967295"/>
          </p:nvPr>
        </p:nvSpPr>
        <p:spPr>
          <a:xfrm>
            <a:off x="457201" y="720772"/>
            <a:ext cx="3733078" cy="5531079"/>
          </a:xfrm>
        </p:spPr>
        <p:txBody>
          <a:bodyPr vert="horz" lIns="91440" tIns="45720" rIns="91440" bIns="45720" rtlCol="0" anchor="ctr">
            <a:normAutofit/>
          </a:bodyPr>
          <a:lstStyle/>
          <a:p>
            <a:pPr>
              <a:defRPr/>
            </a:pPr>
            <a:r>
              <a:rPr lang="en-US" kern="1200">
                <a:latin typeface="+mj-lt"/>
                <a:ea typeface="+mj-ea"/>
                <a:cs typeface="+mj-cs"/>
              </a:rPr>
              <a:t>KRİZ YÖNETİM SÜRECİ </a:t>
            </a:r>
          </a:p>
        </p:txBody>
      </p:sp>
      <p:sp>
        <p:nvSpPr>
          <p:cNvPr id="30722" name="Slayt Numarası Yer Tutucusu 3">
            <a:extLst>
              <a:ext uri="{FF2B5EF4-FFF2-40B4-BE49-F238E27FC236}">
                <a16:creationId xmlns:a16="http://schemas.microsoft.com/office/drawing/2014/main" id="{DC6AF847-4719-5C04-831F-4E627071C162}"/>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183B5240-FDDD-4D7C-AAB2-5B5767E7B375}" type="slidenum">
              <a:rPr lang="en-US" altLang="tr-TR" sz="900">
                <a:solidFill>
                  <a:schemeClr val="tx2"/>
                </a:solidFill>
                <a:latin typeface="+mn-lt"/>
                <a:cs typeface="+mn-cs"/>
              </a:rPr>
              <a:pPr eaLnBrk="1" hangingPunct="1">
                <a:spcBef>
                  <a:spcPct val="0"/>
                </a:spcBef>
                <a:spcAft>
                  <a:spcPts val="600"/>
                </a:spcAft>
                <a:buFontTx/>
                <a:buNone/>
              </a:pPr>
              <a:t>25</a:t>
            </a:fld>
            <a:endParaRPr lang="en-US" altLang="tr-TR" sz="900">
              <a:solidFill>
                <a:schemeClr val="tx2"/>
              </a:solidFill>
              <a:latin typeface="+mn-lt"/>
              <a:cs typeface="+mn-cs"/>
            </a:endParaRPr>
          </a:p>
        </p:txBody>
      </p:sp>
      <p:graphicFrame>
        <p:nvGraphicFramePr>
          <p:cNvPr id="155652" name="Rectangle 3">
            <a:extLst>
              <a:ext uri="{FF2B5EF4-FFF2-40B4-BE49-F238E27FC236}">
                <a16:creationId xmlns:a16="http://schemas.microsoft.com/office/drawing/2014/main" id="{E593ED52-EEC1-CCEB-C8C8-1F91B9A46692}"/>
              </a:ext>
            </a:extLst>
          </p:cNvPr>
          <p:cNvGraphicFramePr/>
          <p:nvPr/>
        </p:nvGraphicFramePr>
        <p:xfrm>
          <a:off x="5165512" y="185047"/>
          <a:ext cx="6831118" cy="60599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F87924AF-0F2F-C3D0-3C53-834D4647B0DA}"/>
              </a:ext>
            </a:extLst>
          </p:cNvPr>
          <p:cNvSpPr>
            <a:spLocks noGrp="1" noChangeArrowheads="1"/>
          </p:cNvSpPr>
          <p:nvPr>
            <p:ph type="title" idx="4294967295"/>
          </p:nvPr>
        </p:nvSpPr>
        <p:spPr>
          <a:xfrm>
            <a:off x="457201" y="728906"/>
            <a:ext cx="4712534" cy="5516051"/>
          </a:xfrm>
        </p:spPr>
        <p:txBody>
          <a:bodyPr vert="horz" lIns="91440" tIns="45720" rIns="91440" bIns="45720" rtlCol="0" anchor="t">
            <a:normAutofit/>
          </a:bodyPr>
          <a:lstStyle/>
          <a:p>
            <a:pPr>
              <a:defRPr/>
            </a:pPr>
            <a:r>
              <a:rPr lang="en-US">
                <a:solidFill>
                  <a:schemeClr val="tx2"/>
                </a:solidFill>
              </a:rPr>
              <a:t>KRİZ YÖNETİM SÜRECİ </a:t>
            </a:r>
          </a:p>
        </p:txBody>
      </p:sp>
      <p:sp>
        <p:nvSpPr>
          <p:cNvPr id="31748" name="Rectangle 3">
            <a:extLst>
              <a:ext uri="{FF2B5EF4-FFF2-40B4-BE49-F238E27FC236}">
                <a16:creationId xmlns:a16="http://schemas.microsoft.com/office/drawing/2014/main" id="{70B604CC-2927-E4A6-AE22-D6D73C22BB36}"/>
              </a:ext>
            </a:extLst>
          </p:cNvPr>
          <p:cNvSpPr>
            <a:spLocks noGrp="1" noChangeArrowheads="1"/>
          </p:cNvSpPr>
          <p:nvPr>
            <p:ph type="body" idx="4294967295"/>
          </p:nvPr>
        </p:nvSpPr>
        <p:spPr>
          <a:xfrm>
            <a:off x="5388459" y="728906"/>
            <a:ext cx="5813687" cy="5545420"/>
          </a:xfrm>
        </p:spPr>
        <p:txBody>
          <a:bodyPr vert="horz" lIns="91440" tIns="45720" rIns="91440" bIns="45720" rtlCol="0" anchor="ctr">
            <a:normAutofit/>
          </a:bodyPr>
          <a:lstStyle/>
          <a:p>
            <a:pPr>
              <a:spcBef>
                <a:spcPct val="30000"/>
              </a:spcBef>
              <a:spcAft>
                <a:spcPct val="30000"/>
              </a:spcAft>
              <a:buFont typeface="+mj-lt"/>
              <a:buAutoNum type="arabicPeriod"/>
            </a:pPr>
            <a:r>
              <a:rPr lang="en-US" altLang="tr-TR" sz="1800">
                <a:solidFill>
                  <a:schemeClr val="tx2"/>
                </a:solidFill>
              </a:rPr>
              <a:t>Kriz anlarında yöneticilerde liderlik özellikleri aranır. Bu liderlik niteliklerinin boyutlarından biri, ekibin bir bütün olarak ele alınmasını, diğeri de kişiler arasında çıkan çatışmaları yönetmeyi içerir. Yönetici, hareket adamı olmalıdır. Harekete geçmenin her zaman riskleri vardır, ancak krizin boyutları büyük çapta önlemler alınmasını gerektirdiğinde, bunları uygulayabilecek olan tek kişi yine yöneticidir. Kriz anlarında grup içerisinde çıkan çatışmaları ve sürtüşmeleri etkili şekilde yönetmek için yöneticilerin şu hususları göz önünde bulundurmaları gerekir:</a:t>
            </a:r>
          </a:p>
        </p:txBody>
      </p:sp>
      <p:sp>
        <p:nvSpPr>
          <p:cNvPr id="31746" name="Slayt Numarası Yer Tutucusu 3">
            <a:extLst>
              <a:ext uri="{FF2B5EF4-FFF2-40B4-BE49-F238E27FC236}">
                <a16:creationId xmlns:a16="http://schemas.microsoft.com/office/drawing/2014/main" id="{CAED03B1-5806-7442-6039-1FF88ACAB48F}"/>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F05206F5-9F3C-4D6E-9C40-AEF0FC280E97}" type="slidenum">
              <a:rPr lang="en-US" altLang="tr-TR" sz="900">
                <a:solidFill>
                  <a:schemeClr val="tx2"/>
                </a:solidFill>
                <a:latin typeface="+mn-lt"/>
                <a:cs typeface="+mn-cs"/>
              </a:rPr>
              <a:pPr eaLnBrk="1" hangingPunct="1">
                <a:spcBef>
                  <a:spcPct val="0"/>
                </a:spcBef>
                <a:spcAft>
                  <a:spcPts val="600"/>
                </a:spcAft>
                <a:buFontTx/>
                <a:buNone/>
              </a:pPr>
              <a:t>26</a:t>
            </a:fld>
            <a:endParaRPr lang="en-US" altLang="tr-TR" sz="900">
              <a:solidFill>
                <a:schemeClr val="tx2"/>
              </a:solidFill>
              <a:latin typeface="+mn-lt"/>
              <a:cs typeface="+mn-c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2B738DFE-8E77-4D69-1AD8-1239C0D77EBF}"/>
              </a:ext>
            </a:extLst>
          </p:cNvPr>
          <p:cNvSpPr>
            <a:spLocks noGrp="1" noChangeArrowheads="1"/>
          </p:cNvSpPr>
          <p:nvPr>
            <p:ph type="title" idx="4294967295"/>
          </p:nvPr>
        </p:nvSpPr>
        <p:spPr>
          <a:xfrm>
            <a:off x="457201" y="720772"/>
            <a:ext cx="3733078" cy="5531079"/>
          </a:xfrm>
        </p:spPr>
        <p:txBody>
          <a:bodyPr vert="horz" lIns="91440" tIns="45720" rIns="91440" bIns="45720" rtlCol="0" anchor="ctr">
            <a:normAutofit/>
          </a:bodyPr>
          <a:lstStyle/>
          <a:p>
            <a:pPr>
              <a:defRPr/>
            </a:pPr>
            <a:r>
              <a:rPr lang="en-US" kern="1200">
                <a:latin typeface="+mj-lt"/>
                <a:ea typeface="+mj-ea"/>
                <a:cs typeface="+mj-cs"/>
              </a:rPr>
              <a:t>KRİZ YÖNETİM SÜRECİ </a:t>
            </a:r>
          </a:p>
        </p:txBody>
      </p:sp>
      <p:sp>
        <p:nvSpPr>
          <p:cNvPr id="32770" name="Slayt Numarası Yer Tutucusu 3">
            <a:extLst>
              <a:ext uri="{FF2B5EF4-FFF2-40B4-BE49-F238E27FC236}">
                <a16:creationId xmlns:a16="http://schemas.microsoft.com/office/drawing/2014/main" id="{F9F0BB6B-566D-8FA3-DDE6-FF85CB270DED}"/>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3154ACB3-A91D-47D8-860F-2ADF644CB4C0}" type="slidenum">
              <a:rPr lang="en-US" altLang="tr-TR" sz="900">
                <a:solidFill>
                  <a:schemeClr val="tx2"/>
                </a:solidFill>
                <a:latin typeface="+mn-lt"/>
                <a:cs typeface="+mn-cs"/>
              </a:rPr>
              <a:pPr eaLnBrk="1" hangingPunct="1">
                <a:spcBef>
                  <a:spcPct val="0"/>
                </a:spcBef>
                <a:spcAft>
                  <a:spcPts val="600"/>
                </a:spcAft>
                <a:buFontTx/>
                <a:buNone/>
              </a:pPr>
              <a:t>27</a:t>
            </a:fld>
            <a:endParaRPr lang="en-US" altLang="tr-TR" sz="900">
              <a:solidFill>
                <a:schemeClr val="tx2"/>
              </a:solidFill>
              <a:latin typeface="+mn-lt"/>
              <a:cs typeface="+mn-cs"/>
            </a:endParaRPr>
          </a:p>
        </p:txBody>
      </p:sp>
      <p:graphicFrame>
        <p:nvGraphicFramePr>
          <p:cNvPr id="155652" name="Rectangle 3">
            <a:extLst>
              <a:ext uri="{FF2B5EF4-FFF2-40B4-BE49-F238E27FC236}">
                <a16:creationId xmlns:a16="http://schemas.microsoft.com/office/drawing/2014/main" id="{83F02F69-DBF4-8200-1C18-0C078D3A6B15}"/>
              </a:ext>
            </a:extLst>
          </p:cNvPr>
          <p:cNvGraphicFramePr/>
          <p:nvPr/>
        </p:nvGraphicFramePr>
        <p:xfrm>
          <a:off x="5165512" y="185047"/>
          <a:ext cx="6831118" cy="60599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D112F9BF-8576-6991-D7C2-90FF81DD029F}"/>
              </a:ext>
            </a:extLst>
          </p:cNvPr>
          <p:cNvSpPr>
            <a:spLocks noGrp="1" noChangeArrowheads="1"/>
          </p:cNvSpPr>
          <p:nvPr>
            <p:ph type="title" idx="4294967295"/>
          </p:nvPr>
        </p:nvSpPr>
        <p:spPr>
          <a:xfrm>
            <a:off x="457201" y="720772"/>
            <a:ext cx="3733078" cy="5531079"/>
          </a:xfrm>
        </p:spPr>
        <p:txBody>
          <a:bodyPr vert="horz" lIns="91440" tIns="45720" rIns="91440" bIns="45720" rtlCol="0" anchor="ctr">
            <a:normAutofit/>
          </a:bodyPr>
          <a:lstStyle/>
          <a:p>
            <a:pPr>
              <a:defRPr/>
            </a:pPr>
            <a:r>
              <a:rPr lang="en-US" kern="1200">
                <a:latin typeface="+mj-lt"/>
                <a:ea typeface="+mj-ea"/>
                <a:cs typeface="+mj-cs"/>
              </a:rPr>
              <a:t>KRİZ YÖNETİM SÜRECİ </a:t>
            </a:r>
          </a:p>
        </p:txBody>
      </p:sp>
      <p:sp>
        <p:nvSpPr>
          <p:cNvPr id="33794" name="Slayt Numarası Yer Tutucusu 3">
            <a:extLst>
              <a:ext uri="{FF2B5EF4-FFF2-40B4-BE49-F238E27FC236}">
                <a16:creationId xmlns:a16="http://schemas.microsoft.com/office/drawing/2014/main" id="{57EB0022-840E-596A-1808-53FC060ABB8B}"/>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6FEDA11C-1223-4C25-8240-FE4B9C05C30C}" type="slidenum">
              <a:rPr lang="en-US" altLang="tr-TR" sz="900">
                <a:solidFill>
                  <a:schemeClr val="tx2"/>
                </a:solidFill>
                <a:latin typeface="+mn-lt"/>
                <a:cs typeface="+mn-cs"/>
              </a:rPr>
              <a:pPr eaLnBrk="1" hangingPunct="1">
                <a:spcBef>
                  <a:spcPct val="0"/>
                </a:spcBef>
                <a:spcAft>
                  <a:spcPts val="600"/>
                </a:spcAft>
                <a:buFontTx/>
                <a:buNone/>
              </a:pPr>
              <a:t>28</a:t>
            </a:fld>
            <a:endParaRPr lang="en-US" altLang="tr-TR" sz="900">
              <a:solidFill>
                <a:schemeClr val="tx2"/>
              </a:solidFill>
              <a:latin typeface="+mn-lt"/>
              <a:cs typeface="+mn-cs"/>
            </a:endParaRPr>
          </a:p>
        </p:txBody>
      </p:sp>
      <p:graphicFrame>
        <p:nvGraphicFramePr>
          <p:cNvPr id="155652" name="Rectangle 3">
            <a:extLst>
              <a:ext uri="{FF2B5EF4-FFF2-40B4-BE49-F238E27FC236}">
                <a16:creationId xmlns:a16="http://schemas.microsoft.com/office/drawing/2014/main" id="{1F86CCDE-3DDD-A6CC-EB45-EAD7E0C546AE}"/>
              </a:ext>
            </a:extLst>
          </p:cNvPr>
          <p:cNvGraphicFramePr/>
          <p:nvPr/>
        </p:nvGraphicFramePr>
        <p:xfrm>
          <a:off x="5165512" y="185047"/>
          <a:ext cx="6831118" cy="60599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1 Başlık"/>
          <p:cNvSpPr>
            <a:spLocks noGrp="1"/>
          </p:cNvSpPr>
          <p:nvPr>
            <p:ph type="ctrTitle"/>
          </p:nvPr>
        </p:nvSpPr>
        <p:spPr>
          <a:xfrm>
            <a:off x="3880430" y="583345"/>
            <a:ext cx="7160357" cy="4164820"/>
          </a:xfrm>
        </p:spPr>
        <p:txBody>
          <a:bodyPr anchor="t">
            <a:normAutofit/>
          </a:bodyPr>
          <a:lstStyle/>
          <a:p>
            <a:pPr algn="r">
              <a:defRPr/>
            </a:pPr>
            <a:r>
              <a:rPr lang="tr-TR" sz="8000">
                <a:solidFill>
                  <a:srgbClr val="FFFFFF"/>
                </a:solidFill>
              </a:rPr>
              <a:t>DEĞİŞİM YÖNETİMİ</a:t>
            </a:r>
          </a:p>
        </p:txBody>
      </p:sp>
      <p:sp>
        <p:nvSpPr>
          <p:cNvPr id="11"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4359" y="58334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3"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33139" y="8126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5"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8819" y="1037066"/>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7" name="Straight Connector 16">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56114"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9"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6425" y="5636680"/>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21"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45175" y="609675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3"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54288" y="6238029"/>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E464A92F-C7AA-577B-4631-1776E5B4A55B}"/>
              </a:ext>
            </a:extLst>
          </p:cNvPr>
          <p:cNvSpPr>
            <a:spLocks noGrp="1" noChangeArrowheads="1"/>
          </p:cNvSpPr>
          <p:nvPr>
            <p:ph type="title" idx="4294967295"/>
          </p:nvPr>
        </p:nvSpPr>
        <p:spPr>
          <a:xfrm>
            <a:off x="457200" y="720772"/>
            <a:ext cx="3718767" cy="5531079"/>
          </a:xfrm>
        </p:spPr>
        <p:txBody>
          <a:bodyPr vert="horz" lIns="91440" tIns="45720" rIns="91440" bIns="45720" rtlCol="0" anchor="ctr">
            <a:normAutofit/>
          </a:bodyPr>
          <a:lstStyle/>
          <a:p>
            <a:pPr>
              <a:defRPr/>
            </a:pPr>
            <a:r>
              <a:rPr lang="en-US" kern="1200">
                <a:solidFill>
                  <a:schemeClr val="tx2">
                    <a:alpha val="80000"/>
                  </a:schemeClr>
                </a:solidFill>
                <a:latin typeface="+mj-lt"/>
                <a:ea typeface="+mj-ea"/>
                <a:cs typeface="+mj-cs"/>
              </a:rPr>
              <a:t>KRİZ KAVRAMI</a:t>
            </a:r>
          </a:p>
        </p:txBody>
      </p:sp>
      <p:sp>
        <p:nvSpPr>
          <p:cNvPr id="5122" name="Slayt Numarası Yer Tutucusu 3">
            <a:extLst>
              <a:ext uri="{FF2B5EF4-FFF2-40B4-BE49-F238E27FC236}">
                <a16:creationId xmlns:a16="http://schemas.microsoft.com/office/drawing/2014/main" id="{188F2B7A-3F16-DCD0-9EB6-310276AC8C97}"/>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EB1228F2-593F-411C-A4AD-BCC1E240D508}" type="slidenum">
              <a:rPr lang="en-US" altLang="tr-TR" sz="900">
                <a:solidFill>
                  <a:schemeClr val="tx2"/>
                </a:solidFill>
                <a:latin typeface="+mn-lt"/>
                <a:cs typeface="+mn-cs"/>
              </a:rPr>
              <a:pPr eaLnBrk="1" hangingPunct="1">
                <a:spcBef>
                  <a:spcPct val="0"/>
                </a:spcBef>
                <a:spcAft>
                  <a:spcPts val="600"/>
                </a:spcAft>
                <a:buFontTx/>
                <a:buNone/>
              </a:pPr>
              <a:t>3</a:t>
            </a:fld>
            <a:endParaRPr lang="en-US" altLang="tr-TR" sz="900">
              <a:solidFill>
                <a:schemeClr val="tx2"/>
              </a:solidFill>
              <a:latin typeface="+mn-lt"/>
              <a:cs typeface="+mn-cs"/>
            </a:endParaRPr>
          </a:p>
        </p:txBody>
      </p:sp>
      <p:graphicFrame>
        <p:nvGraphicFramePr>
          <p:cNvPr id="155652" name="Rectangle 3">
            <a:extLst>
              <a:ext uri="{FF2B5EF4-FFF2-40B4-BE49-F238E27FC236}">
                <a16:creationId xmlns:a16="http://schemas.microsoft.com/office/drawing/2014/main" id="{09B6BC40-BD8A-F63C-5001-5F8D93E1C4FA}"/>
              </a:ext>
            </a:extLst>
          </p:cNvPr>
          <p:cNvGraphicFramePr/>
          <p:nvPr/>
        </p:nvGraphicFramePr>
        <p:xfrm>
          <a:off x="4184068" y="152400"/>
          <a:ext cx="7812562" cy="61639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7592" name="Rectangle 67591">
            <a:extLst>
              <a:ext uri="{FF2B5EF4-FFF2-40B4-BE49-F238E27FC236}">
                <a16:creationId xmlns:a16="http://schemas.microsoft.com/office/drawing/2014/main" id="{1EADCAF8-8823-4E89-8612-21029831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594" name="Rectangle 67593">
            <a:extLst>
              <a:ext uri="{FF2B5EF4-FFF2-40B4-BE49-F238E27FC236}">
                <a16:creationId xmlns:a16="http://schemas.microsoft.com/office/drawing/2014/main" id="{28CA07B2-0819-4B62-9425-7A52BBDD7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nvGrpSpPr>
          <p:cNvPr id="67596" name="Group 67595">
            <a:extLst>
              <a:ext uri="{FF2B5EF4-FFF2-40B4-BE49-F238E27FC236}">
                <a16:creationId xmlns:a16="http://schemas.microsoft.com/office/drawing/2014/main" id="{DA02BEE4-A5D4-40AF-882D-49D34B086F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p:grpSpPr>
        <p:sp>
          <p:nvSpPr>
            <p:cNvPr id="67597" name="Freeform: Shape 67596">
              <a:extLst>
                <a:ext uri="{FF2B5EF4-FFF2-40B4-BE49-F238E27FC236}">
                  <a16:creationId xmlns:a16="http://schemas.microsoft.com/office/drawing/2014/main" id="{0F5843EB-154F-4459-8954-BB1DF64BB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7598" name="Freeform: Shape 67597">
              <a:extLst>
                <a:ext uri="{FF2B5EF4-FFF2-40B4-BE49-F238E27FC236}">
                  <a16:creationId xmlns:a16="http://schemas.microsoft.com/office/drawing/2014/main" id="{75905135-55D9-431B-8D5A-4C5C92B1F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7599" name="Freeform: Shape 67598">
              <a:extLst>
                <a:ext uri="{FF2B5EF4-FFF2-40B4-BE49-F238E27FC236}">
                  <a16:creationId xmlns:a16="http://schemas.microsoft.com/office/drawing/2014/main" id="{9B732812-A0BB-4324-B390-DFEF26C109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7600" name="Freeform: Shape 67599">
              <a:extLst>
                <a:ext uri="{FF2B5EF4-FFF2-40B4-BE49-F238E27FC236}">
                  <a16:creationId xmlns:a16="http://schemas.microsoft.com/office/drawing/2014/main" id="{01FEC055-6F76-4E20-BC93-76C2F58EAF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7601" name="Freeform: Shape 67600">
              <a:extLst>
                <a:ext uri="{FF2B5EF4-FFF2-40B4-BE49-F238E27FC236}">
                  <a16:creationId xmlns:a16="http://schemas.microsoft.com/office/drawing/2014/main" id="{D74CD21D-122E-4F3D-82AF-F4A37C278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7602" name="Freeform: Shape 67601">
              <a:extLst>
                <a:ext uri="{FF2B5EF4-FFF2-40B4-BE49-F238E27FC236}">
                  <a16:creationId xmlns:a16="http://schemas.microsoft.com/office/drawing/2014/main" id="{5A7FF51F-3820-41BE-8690-7E758ECFA7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gradFill>
              <a:gsLst>
                <a:gs pos="813">
                  <a:schemeClr val="bg1">
                    <a:alpha val="41000"/>
                  </a:schemeClr>
                </a:gs>
                <a:gs pos="20000">
                  <a:schemeClr val="accent5">
                    <a:lumMod val="85000"/>
                    <a:alpha val="56000"/>
                  </a:schemeClr>
                </a:gs>
                <a:gs pos="44000">
                  <a:schemeClr val="accent6">
                    <a:lumMod val="40000"/>
                    <a:lumOff val="60000"/>
                    <a:alpha val="57000"/>
                  </a:schemeClr>
                </a:gs>
                <a:gs pos="100000">
                  <a:schemeClr val="bg1">
                    <a:alpha val="59000"/>
                  </a:schemeClr>
                </a:gs>
                <a:gs pos="74000">
                  <a:schemeClr val="accent1">
                    <a:lumMod val="91000"/>
                    <a:lumOff val="9000"/>
                    <a:alpha val="34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7603" name="Freeform: Shape 67602">
              <a:extLst>
                <a:ext uri="{FF2B5EF4-FFF2-40B4-BE49-F238E27FC236}">
                  <a16:creationId xmlns:a16="http://schemas.microsoft.com/office/drawing/2014/main" id="{85EAD889-EA4D-485F-BA9C-F6473A432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67587" name="Rectangle 3"/>
          <p:cNvSpPr>
            <a:spLocks noGrp="1"/>
          </p:cNvSpPr>
          <p:nvPr>
            <p:ph type="body" idx="4294967295"/>
          </p:nvPr>
        </p:nvSpPr>
        <p:spPr/>
        <p:txBody>
          <a:bodyPr>
            <a:normAutofit lnSpcReduction="10000"/>
          </a:bodyPr>
          <a:lstStyle/>
          <a:p>
            <a:pPr>
              <a:buFont typeface="Wingdings" pitchFamily="2" charset="2"/>
              <a:buChar char="ü"/>
            </a:pPr>
            <a:r>
              <a:rPr lang="tr-TR" altLang="tr-TR" sz="1700">
                <a:latin typeface="Comic Sans MS" pitchFamily="66" charset="0"/>
              </a:rPr>
              <a:t>İNOVASYON KAVRAMI</a:t>
            </a:r>
          </a:p>
          <a:p>
            <a:pPr>
              <a:buFont typeface="Wingdings" pitchFamily="2" charset="2"/>
              <a:buNone/>
            </a:pPr>
            <a:r>
              <a:rPr lang="tr-TR" altLang="tr-TR" sz="1700">
                <a:latin typeface="Comic Sans MS" pitchFamily="66" charset="0"/>
              </a:rPr>
              <a:t>		</a:t>
            </a:r>
            <a:r>
              <a:rPr lang="tr-TR" altLang="tr-TR" sz="1700" err="1">
                <a:latin typeface="Comic Sans MS" pitchFamily="66" charset="0"/>
              </a:rPr>
              <a:t>İnovasyon</a:t>
            </a:r>
            <a:r>
              <a:rPr lang="tr-TR" altLang="tr-TR" sz="1700">
                <a:latin typeface="Comic Sans MS" pitchFamily="66" charset="0"/>
              </a:rPr>
              <a:t> Tanımı</a:t>
            </a:r>
          </a:p>
          <a:p>
            <a:pPr>
              <a:buFont typeface="Wingdings" pitchFamily="2" charset="2"/>
              <a:buNone/>
            </a:pPr>
            <a:r>
              <a:rPr lang="tr-TR" altLang="tr-TR" sz="1700">
                <a:latin typeface="Comic Sans MS" pitchFamily="66" charset="0"/>
              </a:rPr>
              <a:t>		</a:t>
            </a:r>
            <a:r>
              <a:rPr lang="tr-TR" altLang="tr-TR" sz="1700" err="1">
                <a:latin typeface="Comic Sans MS" pitchFamily="66" charset="0"/>
              </a:rPr>
              <a:t>İnovasyon</a:t>
            </a:r>
            <a:r>
              <a:rPr lang="tr-TR" altLang="tr-TR" sz="1700">
                <a:latin typeface="Comic Sans MS" pitchFamily="66" charset="0"/>
              </a:rPr>
              <a:t> Türleri</a:t>
            </a:r>
          </a:p>
          <a:p>
            <a:pPr>
              <a:buFont typeface="Wingdings" pitchFamily="2" charset="2"/>
              <a:buNone/>
            </a:pPr>
            <a:r>
              <a:rPr lang="tr-TR" altLang="tr-TR" sz="1700">
                <a:latin typeface="Comic Sans MS" pitchFamily="66" charset="0"/>
              </a:rPr>
              <a:t>		Kurumsal </a:t>
            </a:r>
            <a:r>
              <a:rPr lang="tr-TR" altLang="tr-TR" sz="1700" err="1">
                <a:latin typeface="Comic Sans MS" pitchFamily="66" charset="0"/>
              </a:rPr>
              <a:t>İnovasyon</a:t>
            </a:r>
            <a:r>
              <a:rPr lang="tr-TR" altLang="tr-TR" sz="1700">
                <a:latin typeface="Comic Sans MS" pitchFamily="66" charset="0"/>
              </a:rPr>
              <a:t> ( Örgütsel Yenilenme)</a:t>
            </a:r>
          </a:p>
          <a:p>
            <a:pPr>
              <a:buFont typeface="Wingdings" pitchFamily="2" charset="2"/>
              <a:buChar char="ü"/>
            </a:pPr>
            <a:r>
              <a:rPr lang="tr-TR" altLang="tr-TR" sz="1700">
                <a:latin typeface="Comic Sans MS" pitchFamily="66" charset="0"/>
              </a:rPr>
              <a:t>DEĞİŞİM KAVRAMI</a:t>
            </a:r>
          </a:p>
          <a:p>
            <a:pPr>
              <a:buFont typeface="Wingdings" pitchFamily="2" charset="2"/>
              <a:buNone/>
            </a:pPr>
            <a:r>
              <a:rPr lang="tr-TR" altLang="tr-TR" sz="1700">
                <a:latin typeface="Comic Sans MS" pitchFamily="66" charset="0"/>
              </a:rPr>
              <a:t>		Değişim Tanımı</a:t>
            </a:r>
          </a:p>
          <a:p>
            <a:pPr>
              <a:buFont typeface="Wingdings" pitchFamily="2" charset="2"/>
              <a:buNone/>
            </a:pPr>
            <a:r>
              <a:rPr lang="tr-TR" altLang="tr-TR" sz="1700">
                <a:latin typeface="Comic Sans MS" pitchFamily="66" charset="0"/>
              </a:rPr>
              <a:t>		Değişimin Özellikleri</a:t>
            </a:r>
          </a:p>
          <a:p>
            <a:pPr>
              <a:buFont typeface="Wingdings" pitchFamily="2" charset="2"/>
              <a:buNone/>
            </a:pPr>
            <a:r>
              <a:rPr lang="tr-TR" altLang="tr-TR" sz="1700">
                <a:latin typeface="Comic Sans MS" pitchFamily="66" charset="0"/>
              </a:rPr>
              <a:t>		Değişim Yönetimi</a:t>
            </a:r>
          </a:p>
          <a:p>
            <a:pPr>
              <a:buFont typeface="Wingdings" pitchFamily="2" charset="2"/>
              <a:buNone/>
            </a:pPr>
            <a:r>
              <a:rPr lang="tr-TR" altLang="tr-TR" sz="1700">
                <a:latin typeface="Comic Sans MS" pitchFamily="66" charset="0"/>
              </a:rPr>
              <a:t>		Örgütsel Değişim</a:t>
            </a:r>
          </a:p>
          <a:p>
            <a:pPr>
              <a:buFont typeface="Wingdings" pitchFamily="2" charset="2"/>
              <a:buNone/>
            </a:pPr>
            <a:r>
              <a:rPr lang="tr-TR" altLang="tr-TR" sz="1700">
                <a:latin typeface="Comic Sans MS" pitchFamily="66" charset="0"/>
              </a:rPr>
              <a:t>		Değişime Direnç</a:t>
            </a:r>
          </a:p>
          <a:p>
            <a:pPr>
              <a:buFont typeface="Wingdings" pitchFamily="2" charset="2"/>
              <a:buNone/>
            </a:pPr>
            <a:endParaRPr lang="tr-TR" altLang="tr-TR" sz="1700">
              <a:latin typeface="Comic Sans MS" pitchFamily="66" charset="0"/>
            </a:endParaRPr>
          </a:p>
          <a:p>
            <a:pPr>
              <a:buFont typeface="Wingdings" pitchFamily="2" charset="2"/>
              <a:buNone/>
            </a:pPr>
            <a:endParaRPr lang="tr-TR" altLang="tr-TR" sz="1700"/>
          </a:p>
          <a:p>
            <a:pPr>
              <a:buFont typeface="Wingdings" pitchFamily="2" charset="2"/>
              <a:buNone/>
            </a:pPr>
            <a:r>
              <a:rPr lang="tr-TR" altLang="tr-TR" sz="1700"/>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iterate type="wd">
                                    <p:tmPct val="10000"/>
                                  </p:iterate>
                                  <p:childTnLst>
                                    <p:set>
                                      <p:cBhvr>
                                        <p:cTn id="6" dur="1" fill="hold">
                                          <p:stCondLst>
                                            <p:cond delay="0"/>
                                          </p:stCondLst>
                                        </p:cTn>
                                        <p:tgtEl>
                                          <p:spTgt spid="67587">
                                            <p:txEl>
                                              <p:pRg st="0" end="0"/>
                                            </p:txEl>
                                          </p:spTgt>
                                        </p:tgtEl>
                                        <p:attrNameLst>
                                          <p:attrName>style.visibility</p:attrName>
                                        </p:attrNameLst>
                                      </p:cBhvr>
                                      <p:to>
                                        <p:strVal val="visible"/>
                                      </p:to>
                                    </p:set>
                                    <p:animEffect transition="in" filter="fade">
                                      <p:cBhvr>
                                        <p:cTn id="7" dur="1000"/>
                                        <p:tgtEl>
                                          <p:spTgt spid="67587">
                                            <p:txEl>
                                              <p:pRg st="0" end="0"/>
                                            </p:txEl>
                                          </p:spTgt>
                                        </p:tgtEl>
                                      </p:cBhvr>
                                    </p:animEffect>
                                    <p:anim calcmode="lin" valueType="num">
                                      <p:cBhvr>
                                        <p:cTn id="8" dur="1000" fill="hold"/>
                                        <p:tgtEl>
                                          <p:spTgt spid="6758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758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nodeType="clickEffect">
                                  <p:stCondLst>
                                    <p:cond delay="0"/>
                                  </p:stCondLst>
                                  <p:iterate type="wd">
                                    <p:tmPct val="10000"/>
                                  </p:iterate>
                                  <p:childTnLst>
                                    <p:set>
                                      <p:cBhvr>
                                        <p:cTn id="13" dur="1" fill="hold">
                                          <p:stCondLst>
                                            <p:cond delay="0"/>
                                          </p:stCondLst>
                                        </p:cTn>
                                        <p:tgtEl>
                                          <p:spTgt spid="67587">
                                            <p:txEl>
                                              <p:pRg st="1" end="1"/>
                                            </p:txEl>
                                          </p:spTgt>
                                        </p:tgtEl>
                                        <p:attrNameLst>
                                          <p:attrName>style.visibility</p:attrName>
                                        </p:attrNameLst>
                                      </p:cBhvr>
                                      <p:to>
                                        <p:strVal val="visible"/>
                                      </p:to>
                                    </p:set>
                                    <p:animEffect transition="in" filter="fade">
                                      <p:cBhvr>
                                        <p:cTn id="14" dur="1000"/>
                                        <p:tgtEl>
                                          <p:spTgt spid="67587">
                                            <p:txEl>
                                              <p:pRg st="1" end="1"/>
                                            </p:txEl>
                                          </p:spTgt>
                                        </p:tgtEl>
                                      </p:cBhvr>
                                    </p:animEffect>
                                    <p:anim calcmode="lin" valueType="num">
                                      <p:cBhvr>
                                        <p:cTn id="15" dur="1000" fill="hold"/>
                                        <p:tgtEl>
                                          <p:spTgt spid="6758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758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nodeType="clickEffect">
                                  <p:stCondLst>
                                    <p:cond delay="0"/>
                                  </p:stCondLst>
                                  <p:iterate type="wd">
                                    <p:tmPct val="10000"/>
                                  </p:iterate>
                                  <p:childTnLst>
                                    <p:set>
                                      <p:cBhvr>
                                        <p:cTn id="20" dur="1" fill="hold">
                                          <p:stCondLst>
                                            <p:cond delay="0"/>
                                          </p:stCondLst>
                                        </p:cTn>
                                        <p:tgtEl>
                                          <p:spTgt spid="67587">
                                            <p:txEl>
                                              <p:pRg st="2" end="2"/>
                                            </p:txEl>
                                          </p:spTgt>
                                        </p:tgtEl>
                                        <p:attrNameLst>
                                          <p:attrName>style.visibility</p:attrName>
                                        </p:attrNameLst>
                                      </p:cBhvr>
                                      <p:to>
                                        <p:strVal val="visible"/>
                                      </p:to>
                                    </p:set>
                                    <p:animEffect transition="in" filter="fade">
                                      <p:cBhvr>
                                        <p:cTn id="21" dur="1000"/>
                                        <p:tgtEl>
                                          <p:spTgt spid="67587">
                                            <p:txEl>
                                              <p:pRg st="2" end="2"/>
                                            </p:txEl>
                                          </p:spTgt>
                                        </p:tgtEl>
                                      </p:cBhvr>
                                    </p:animEffect>
                                    <p:anim calcmode="lin" valueType="num">
                                      <p:cBhvr>
                                        <p:cTn id="22" dur="1000" fill="hold"/>
                                        <p:tgtEl>
                                          <p:spTgt spid="6758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758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nodeType="clickEffect">
                                  <p:stCondLst>
                                    <p:cond delay="0"/>
                                  </p:stCondLst>
                                  <p:iterate type="wd">
                                    <p:tmPct val="10000"/>
                                  </p:iterate>
                                  <p:childTnLst>
                                    <p:set>
                                      <p:cBhvr>
                                        <p:cTn id="27" dur="1" fill="hold">
                                          <p:stCondLst>
                                            <p:cond delay="0"/>
                                          </p:stCondLst>
                                        </p:cTn>
                                        <p:tgtEl>
                                          <p:spTgt spid="67587">
                                            <p:txEl>
                                              <p:pRg st="3" end="3"/>
                                            </p:txEl>
                                          </p:spTgt>
                                        </p:tgtEl>
                                        <p:attrNameLst>
                                          <p:attrName>style.visibility</p:attrName>
                                        </p:attrNameLst>
                                      </p:cBhvr>
                                      <p:to>
                                        <p:strVal val="visible"/>
                                      </p:to>
                                    </p:set>
                                    <p:animEffect transition="in" filter="fade">
                                      <p:cBhvr>
                                        <p:cTn id="28" dur="1000"/>
                                        <p:tgtEl>
                                          <p:spTgt spid="67587">
                                            <p:txEl>
                                              <p:pRg st="3" end="3"/>
                                            </p:txEl>
                                          </p:spTgt>
                                        </p:tgtEl>
                                      </p:cBhvr>
                                    </p:animEffect>
                                    <p:anim calcmode="lin" valueType="num">
                                      <p:cBhvr>
                                        <p:cTn id="29" dur="1000" fill="hold"/>
                                        <p:tgtEl>
                                          <p:spTgt spid="67587">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6758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nodeType="clickEffect">
                                  <p:stCondLst>
                                    <p:cond delay="0"/>
                                  </p:stCondLst>
                                  <p:iterate type="wd">
                                    <p:tmPct val="10000"/>
                                  </p:iterate>
                                  <p:childTnLst>
                                    <p:set>
                                      <p:cBhvr>
                                        <p:cTn id="34" dur="1" fill="hold">
                                          <p:stCondLst>
                                            <p:cond delay="0"/>
                                          </p:stCondLst>
                                        </p:cTn>
                                        <p:tgtEl>
                                          <p:spTgt spid="67587">
                                            <p:txEl>
                                              <p:pRg st="4" end="4"/>
                                            </p:txEl>
                                          </p:spTgt>
                                        </p:tgtEl>
                                        <p:attrNameLst>
                                          <p:attrName>style.visibility</p:attrName>
                                        </p:attrNameLst>
                                      </p:cBhvr>
                                      <p:to>
                                        <p:strVal val="visible"/>
                                      </p:to>
                                    </p:set>
                                    <p:animEffect transition="in" filter="fade">
                                      <p:cBhvr>
                                        <p:cTn id="35" dur="1000"/>
                                        <p:tgtEl>
                                          <p:spTgt spid="67587">
                                            <p:txEl>
                                              <p:pRg st="4" end="4"/>
                                            </p:txEl>
                                          </p:spTgt>
                                        </p:tgtEl>
                                      </p:cBhvr>
                                    </p:animEffect>
                                    <p:anim calcmode="lin" valueType="num">
                                      <p:cBhvr>
                                        <p:cTn id="36" dur="1000" fill="hold"/>
                                        <p:tgtEl>
                                          <p:spTgt spid="67587">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6758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42" presetClass="entr" presetSubtype="0" fill="hold" nodeType="clickEffect">
                                  <p:stCondLst>
                                    <p:cond delay="0"/>
                                  </p:stCondLst>
                                  <p:iterate type="wd">
                                    <p:tmPct val="10000"/>
                                  </p:iterate>
                                  <p:childTnLst>
                                    <p:set>
                                      <p:cBhvr>
                                        <p:cTn id="41" dur="1" fill="hold">
                                          <p:stCondLst>
                                            <p:cond delay="0"/>
                                          </p:stCondLst>
                                        </p:cTn>
                                        <p:tgtEl>
                                          <p:spTgt spid="67587">
                                            <p:txEl>
                                              <p:pRg st="5" end="5"/>
                                            </p:txEl>
                                          </p:spTgt>
                                        </p:tgtEl>
                                        <p:attrNameLst>
                                          <p:attrName>style.visibility</p:attrName>
                                        </p:attrNameLst>
                                      </p:cBhvr>
                                      <p:to>
                                        <p:strVal val="visible"/>
                                      </p:to>
                                    </p:set>
                                    <p:animEffect transition="in" filter="fade">
                                      <p:cBhvr>
                                        <p:cTn id="42" dur="1000"/>
                                        <p:tgtEl>
                                          <p:spTgt spid="67587">
                                            <p:txEl>
                                              <p:pRg st="5" end="5"/>
                                            </p:txEl>
                                          </p:spTgt>
                                        </p:tgtEl>
                                      </p:cBhvr>
                                    </p:animEffect>
                                    <p:anim calcmode="lin" valueType="num">
                                      <p:cBhvr>
                                        <p:cTn id="43" dur="1000" fill="hold"/>
                                        <p:tgtEl>
                                          <p:spTgt spid="67587">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6758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42" presetClass="entr" presetSubtype="0" fill="hold" nodeType="clickEffect">
                                  <p:stCondLst>
                                    <p:cond delay="0"/>
                                  </p:stCondLst>
                                  <p:iterate type="wd">
                                    <p:tmPct val="10000"/>
                                  </p:iterate>
                                  <p:childTnLst>
                                    <p:set>
                                      <p:cBhvr>
                                        <p:cTn id="48" dur="1" fill="hold">
                                          <p:stCondLst>
                                            <p:cond delay="0"/>
                                          </p:stCondLst>
                                        </p:cTn>
                                        <p:tgtEl>
                                          <p:spTgt spid="67587">
                                            <p:txEl>
                                              <p:pRg st="6" end="6"/>
                                            </p:txEl>
                                          </p:spTgt>
                                        </p:tgtEl>
                                        <p:attrNameLst>
                                          <p:attrName>style.visibility</p:attrName>
                                        </p:attrNameLst>
                                      </p:cBhvr>
                                      <p:to>
                                        <p:strVal val="visible"/>
                                      </p:to>
                                    </p:set>
                                    <p:animEffect transition="in" filter="fade">
                                      <p:cBhvr>
                                        <p:cTn id="49" dur="1000"/>
                                        <p:tgtEl>
                                          <p:spTgt spid="67587">
                                            <p:txEl>
                                              <p:pRg st="6" end="6"/>
                                            </p:txEl>
                                          </p:spTgt>
                                        </p:tgtEl>
                                      </p:cBhvr>
                                    </p:animEffect>
                                    <p:anim calcmode="lin" valueType="num">
                                      <p:cBhvr>
                                        <p:cTn id="50" dur="1000" fill="hold"/>
                                        <p:tgtEl>
                                          <p:spTgt spid="67587">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67587">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nodeType="clickPar">
                      <p:stCondLst>
                        <p:cond delay="indefinite"/>
                      </p:stCondLst>
                      <p:childTnLst>
                        <p:par>
                          <p:cTn id="53" fill="hold" nodeType="withGroup">
                            <p:stCondLst>
                              <p:cond delay="0"/>
                            </p:stCondLst>
                            <p:childTnLst>
                              <p:par>
                                <p:cTn id="54" presetID="42" presetClass="entr" presetSubtype="0" fill="hold" nodeType="clickEffect">
                                  <p:stCondLst>
                                    <p:cond delay="0"/>
                                  </p:stCondLst>
                                  <p:iterate type="wd">
                                    <p:tmPct val="10000"/>
                                  </p:iterate>
                                  <p:childTnLst>
                                    <p:set>
                                      <p:cBhvr>
                                        <p:cTn id="55" dur="1" fill="hold">
                                          <p:stCondLst>
                                            <p:cond delay="0"/>
                                          </p:stCondLst>
                                        </p:cTn>
                                        <p:tgtEl>
                                          <p:spTgt spid="67587">
                                            <p:txEl>
                                              <p:pRg st="7" end="7"/>
                                            </p:txEl>
                                          </p:spTgt>
                                        </p:tgtEl>
                                        <p:attrNameLst>
                                          <p:attrName>style.visibility</p:attrName>
                                        </p:attrNameLst>
                                      </p:cBhvr>
                                      <p:to>
                                        <p:strVal val="visible"/>
                                      </p:to>
                                    </p:set>
                                    <p:animEffect transition="in" filter="fade">
                                      <p:cBhvr>
                                        <p:cTn id="56" dur="1000"/>
                                        <p:tgtEl>
                                          <p:spTgt spid="67587">
                                            <p:txEl>
                                              <p:pRg st="7" end="7"/>
                                            </p:txEl>
                                          </p:spTgt>
                                        </p:tgtEl>
                                      </p:cBhvr>
                                    </p:animEffect>
                                    <p:anim calcmode="lin" valueType="num">
                                      <p:cBhvr>
                                        <p:cTn id="57" dur="1000" fill="hold"/>
                                        <p:tgtEl>
                                          <p:spTgt spid="67587">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67587">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42" presetClass="entr" presetSubtype="0" fill="hold" nodeType="clickEffect">
                                  <p:stCondLst>
                                    <p:cond delay="0"/>
                                  </p:stCondLst>
                                  <p:iterate type="wd">
                                    <p:tmPct val="10000"/>
                                  </p:iterate>
                                  <p:childTnLst>
                                    <p:set>
                                      <p:cBhvr>
                                        <p:cTn id="62" dur="1" fill="hold">
                                          <p:stCondLst>
                                            <p:cond delay="0"/>
                                          </p:stCondLst>
                                        </p:cTn>
                                        <p:tgtEl>
                                          <p:spTgt spid="67587">
                                            <p:txEl>
                                              <p:pRg st="8" end="8"/>
                                            </p:txEl>
                                          </p:spTgt>
                                        </p:tgtEl>
                                        <p:attrNameLst>
                                          <p:attrName>style.visibility</p:attrName>
                                        </p:attrNameLst>
                                      </p:cBhvr>
                                      <p:to>
                                        <p:strVal val="visible"/>
                                      </p:to>
                                    </p:set>
                                    <p:animEffect transition="in" filter="fade">
                                      <p:cBhvr>
                                        <p:cTn id="63" dur="1000"/>
                                        <p:tgtEl>
                                          <p:spTgt spid="67587">
                                            <p:txEl>
                                              <p:pRg st="8" end="8"/>
                                            </p:txEl>
                                          </p:spTgt>
                                        </p:tgtEl>
                                      </p:cBhvr>
                                    </p:animEffect>
                                    <p:anim calcmode="lin" valueType="num">
                                      <p:cBhvr>
                                        <p:cTn id="64" dur="1000" fill="hold"/>
                                        <p:tgtEl>
                                          <p:spTgt spid="67587">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67587">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6" fill="hold" nodeType="clickPar">
                      <p:stCondLst>
                        <p:cond delay="indefinite"/>
                      </p:stCondLst>
                      <p:childTnLst>
                        <p:par>
                          <p:cTn id="67" fill="hold" nodeType="withGroup">
                            <p:stCondLst>
                              <p:cond delay="0"/>
                            </p:stCondLst>
                            <p:childTnLst>
                              <p:par>
                                <p:cTn id="68" presetID="42" presetClass="entr" presetSubtype="0" fill="hold" nodeType="clickEffect">
                                  <p:stCondLst>
                                    <p:cond delay="0"/>
                                  </p:stCondLst>
                                  <p:iterate type="wd">
                                    <p:tmPct val="10000"/>
                                  </p:iterate>
                                  <p:childTnLst>
                                    <p:set>
                                      <p:cBhvr>
                                        <p:cTn id="69" dur="1" fill="hold">
                                          <p:stCondLst>
                                            <p:cond delay="0"/>
                                          </p:stCondLst>
                                        </p:cTn>
                                        <p:tgtEl>
                                          <p:spTgt spid="67587">
                                            <p:txEl>
                                              <p:pRg st="9" end="9"/>
                                            </p:txEl>
                                          </p:spTgt>
                                        </p:tgtEl>
                                        <p:attrNameLst>
                                          <p:attrName>style.visibility</p:attrName>
                                        </p:attrNameLst>
                                      </p:cBhvr>
                                      <p:to>
                                        <p:strVal val="visible"/>
                                      </p:to>
                                    </p:set>
                                    <p:animEffect transition="in" filter="fade">
                                      <p:cBhvr>
                                        <p:cTn id="70" dur="1000"/>
                                        <p:tgtEl>
                                          <p:spTgt spid="67587">
                                            <p:txEl>
                                              <p:pRg st="9" end="9"/>
                                            </p:txEl>
                                          </p:spTgt>
                                        </p:tgtEl>
                                      </p:cBhvr>
                                    </p:animEffect>
                                    <p:anim calcmode="lin" valueType="num">
                                      <p:cBhvr>
                                        <p:cTn id="71" dur="1000" fill="hold"/>
                                        <p:tgtEl>
                                          <p:spTgt spid="67587">
                                            <p:txEl>
                                              <p:pRg st="9" end="9"/>
                                            </p:txEl>
                                          </p:spTgt>
                                        </p:tgtEl>
                                        <p:attrNameLst>
                                          <p:attrName>ppt_x</p:attrName>
                                        </p:attrNameLst>
                                      </p:cBhvr>
                                      <p:tavLst>
                                        <p:tav tm="0">
                                          <p:val>
                                            <p:strVal val="#ppt_x"/>
                                          </p:val>
                                        </p:tav>
                                        <p:tav tm="100000">
                                          <p:val>
                                            <p:strVal val="#ppt_x"/>
                                          </p:val>
                                        </p:tav>
                                      </p:tavLst>
                                    </p:anim>
                                    <p:anim calcmode="lin" valueType="num">
                                      <p:cBhvr>
                                        <p:cTn id="72" dur="1000" fill="hold"/>
                                        <p:tgtEl>
                                          <p:spTgt spid="67587">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2 İçerik Yer Tutucusu"/>
          <p:cNvSpPr>
            <a:spLocks noGrp="1"/>
          </p:cNvSpPr>
          <p:nvPr>
            <p:ph sz="quarter" idx="1"/>
          </p:nvPr>
        </p:nvSpPr>
        <p:spPr>
          <a:xfrm>
            <a:off x="1981200" y="1600201"/>
            <a:ext cx="9026324" cy="4873625"/>
          </a:xfrm>
        </p:spPr>
        <p:txBody>
          <a:bodyPr/>
          <a:lstStyle/>
          <a:p>
            <a:pPr algn="ctr" eaLnBrk="1" hangingPunct="1">
              <a:buFont typeface="Wingdings" pitchFamily="2" charset="2"/>
              <a:buNone/>
            </a:pPr>
            <a:r>
              <a:rPr lang="tr-TR" altLang="tr-TR" sz="3600"/>
              <a:t>	</a:t>
            </a:r>
          </a:p>
          <a:p>
            <a:pPr algn="ctr" eaLnBrk="1" hangingPunct="1">
              <a:buFont typeface="Wingdings" pitchFamily="2" charset="2"/>
              <a:buNone/>
            </a:pPr>
            <a:r>
              <a:rPr lang="tr-TR" altLang="tr-TR" sz="3600">
                <a:latin typeface="Comic Sans MS" pitchFamily="66" charset="0"/>
              </a:rPr>
              <a:t>“İnovasyon ve pazarlama para kazandırır. </a:t>
            </a:r>
          </a:p>
          <a:p>
            <a:pPr algn="ctr" eaLnBrk="1" hangingPunct="1">
              <a:buFont typeface="Wingdings" pitchFamily="2" charset="2"/>
              <a:buNone/>
            </a:pPr>
            <a:r>
              <a:rPr lang="tr-TR" altLang="tr-TR" sz="3600">
                <a:latin typeface="Comic Sans MS" pitchFamily="66" charset="0"/>
              </a:rPr>
              <a:t>Gerisi masraftan ibarettir.”</a:t>
            </a:r>
          </a:p>
          <a:p>
            <a:pPr eaLnBrk="1" hangingPunct="1">
              <a:buFont typeface="Wingdings" pitchFamily="2" charset="2"/>
              <a:buNone/>
            </a:pPr>
            <a:endParaRPr lang="tr-TR" altLang="tr-TR" sz="4800">
              <a:latin typeface="Comic Sans MS" pitchFamily="66" charset="0"/>
            </a:endParaRPr>
          </a:p>
          <a:p>
            <a:pPr lvl="4" eaLnBrk="1" hangingPunct="1">
              <a:buFont typeface="Wingdings 2" pitchFamily="18" charset="2"/>
              <a:buNone/>
            </a:pPr>
            <a:r>
              <a:rPr lang="tr-TR" altLang="tr-TR">
                <a:latin typeface="Comic Sans MS" pitchFamily="66" charset="0"/>
              </a:rPr>
              <a:t>				</a:t>
            </a:r>
            <a:r>
              <a:rPr lang="tr-TR" altLang="tr-TR" sz="2400" i="1">
                <a:latin typeface="Comic Sans MS" pitchFamily="66" charset="0"/>
              </a:rPr>
              <a:t>Peter Ferdinand Drucker</a:t>
            </a:r>
          </a:p>
          <a:p>
            <a:pPr eaLnBrk="1" hangingPunct="1"/>
            <a:endParaRPr lang="tr-TR" altLang="tr-TR" sz="3600"/>
          </a:p>
          <a:p>
            <a:pPr eaLnBrk="1" hangingPunct="1"/>
            <a:endParaRPr lang="tr-TR" altLang="tr-T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AutoShape 2"/>
          <p:cNvSpPr>
            <a:spLocks noGrp="1" noChangeArrowheads="1"/>
          </p:cNvSpPr>
          <p:nvPr>
            <p:ph type="title"/>
          </p:nvPr>
        </p:nvSpPr>
        <p:spPr bwMode="auto"/>
        <p:txBody>
          <a:bodyPr vert="horz" wrap="square" lIns="91440" tIns="45720" rIns="91440" bIns="45720" numCol="1" rtlCol="0" anchor="ctr" anchorCtr="0" compatLnSpc="1">
            <a:prstTxWarp prst="textNoShape">
              <a:avLst/>
            </a:prstTxWarp>
            <a:normAutofit/>
          </a:bodyPr>
          <a:lstStyle/>
          <a:p>
            <a:pPr eaLnBrk="1" hangingPunct="1"/>
            <a:r>
              <a:rPr lang="tr-TR" altLang="tr-TR" i="1">
                <a:latin typeface="Comic Sans MS" pitchFamily="66" charset="0"/>
              </a:rPr>
              <a:t>İNOVASYON</a:t>
            </a:r>
          </a:p>
        </p:txBody>
      </p:sp>
      <p:sp>
        <p:nvSpPr>
          <p:cNvPr id="10243" name="AutoShape 4"/>
          <p:cNvSpPr>
            <a:spLocks noChangeArrowheads="1"/>
          </p:cNvSpPr>
          <p:nvPr/>
        </p:nvSpPr>
        <p:spPr bwMode="auto">
          <a:xfrm>
            <a:off x="5087939" y="1805651"/>
            <a:ext cx="5815413" cy="4649124"/>
          </a:xfrm>
          <a:prstGeom prst="roundRect">
            <a:avLst>
              <a:gd name="adj" fmla="val 21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lnSpc>
                <a:spcPct val="90000"/>
              </a:lnSpc>
            </a:pPr>
            <a:r>
              <a:rPr lang="tr-TR" altLang="tr-TR" sz="2800">
                <a:solidFill>
                  <a:schemeClr val="hlink"/>
                </a:solidFill>
                <a:latin typeface="Comic Sans MS" pitchFamily="66" charset="0"/>
              </a:rPr>
              <a:t>“İşletme içi uygulamalarda, işyeri organizasyonunda veya dış ilişkilerde yeni ve önemli derecede iyileştirilmiş bir ürün (mal veya hizmet) veya süreç, yeni bir pazarlama yöntemi ya da yeni bir organizasyonel yöntemin gerçekleşmesidir.”</a:t>
            </a:r>
            <a:br>
              <a:rPr lang="tr-TR" altLang="tr-TR" sz="2800">
                <a:solidFill>
                  <a:schemeClr val="hlink"/>
                </a:solidFill>
                <a:latin typeface="Comic Sans MS" pitchFamily="66" charset="0"/>
              </a:rPr>
            </a:br>
            <a:br>
              <a:rPr lang="tr-TR" altLang="tr-TR" sz="2800">
                <a:solidFill>
                  <a:schemeClr val="hlink"/>
                </a:solidFill>
                <a:latin typeface="Comic Sans MS" pitchFamily="66" charset="0"/>
              </a:rPr>
            </a:br>
            <a:r>
              <a:rPr lang="tr-TR" altLang="tr-TR" sz="2000" i="1">
                <a:solidFill>
                  <a:schemeClr val="hlink"/>
                </a:solidFill>
                <a:latin typeface="Comic Sans MS" pitchFamily="66" charset="0"/>
              </a:rPr>
              <a:t>Oslo Kılavuzu/OECD, AB - 2005</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fade">
                                      <p:cBhvr>
                                        <p:cTn id="7" dur="1000"/>
                                        <p:tgtEl>
                                          <p:spTgt spid="10243"/>
                                        </p:tgtEl>
                                      </p:cBhvr>
                                    </p:animEffect>
                                    <p:anim calcmode="lin" valueType="num">
                                      <p:cBhvr>
                                        <p:cTn id="8" dur="1000" fill="hold"/>
                                        <p:tgtEl>
                                          <p:spTgt spid="10243"/>
                                        </p:tgtEl>
                                        <p:attrNameLst>
                                          <p:attrName>ppt_x</p:attrName>
                                        </p:attrNameLst>
                                      </p:cBhvr>
                                      <p:tavLst>
                                        <p:tav tm="0">
                                          <p:val>
                                            <p:strVal val="#ppt_x"/>
                                          </p:val>
                                        </p:tav>
                                        <p:tav tm="100000">
                                          <p:val>
                                            <p:strVal val="#ppt_x"/>
                                          </p:val>
                                        </p:tav>
                                      </p:tavLst>
                                    </p:anim>
                                    <p:anim calcmode="lin" valueType="num">
                                      <p:cBhvr>
                                        <p:cTn id="9" dur="1000" fill="hold"/>
                                        <p:tgtEl>
                                          <p:spTgt spid="102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2 İçerik Yer Tutucusu"/>
          <p:cNvSpPr>
            <a:spLocks noGrp="1"/>
          </p:cNvSpPr>
          <p:nvPr>
            <p:ph sz="quarter" idx="1"/>
          </p:nvPr>
        </p:nvSpPr>
        <p:spPr>
          <a:xfrm>
            <a:off x="1992313" y="1628776"/>
            <a:ext cx="7829550" cy="4297363"/>
          </a:xfrm>
        </p:spPr>
        <p:txBody>
          <a:bodyPr/>
          <a:lstStyle/>
          <a:p>
            <a:pPr eaLnBrk="1" hangingPunct="1"/>
            <a:endParaRPr lang="tr-TR" altLang="tr-TR"/>
          </a:p>
          <a:p>
            <a:pPr algn="ctr" eaLnBrk="1" hangingPunct="1">
              <a:buFont typeface="Wingdings" pitchFamily="2" charset="2"/>
              <a:buNone/>
            </a:pPr>
            <a:r>
              <a:rPr lang="tr-TR" altLang="tr-TR" sz="3600" b="1">
                <a:solidFill>
                  <a:schemeClr val="accent1"/>
                </a:solidFill>
              </a:rPr>
              <a:t>İnovasyon</a:t>
            </a:r>
            <a:r>
              <a:rPr lang="tr-TR" altLang="tr-TR" sz="3600">
                <a:solidFill>
                  <a:schemeClr val="accent1"/>
                </a:solidFill>
              </a:rPr>
              <a:t>,</a:t>
            </a:r>
          </a:p>
          <a:p>
            <a:pPr eaLnBrk="1" hangingPunct="1">
              <a:buFont typeface="Wingdings" pitchFamily="2" charset="2"/>
              <a:buNone/>
            </a:pPr>
            <a:r>
              <a:rPr lang="tr-TR" altLang="tr-TR" sz="3600"/>
              <a:t>		</a:t>
            </a:r>
            <a:r>
              <a:rPr lang="tr-TR" altLang="tr-TR" sz="3600">
                <a:latin typeface="Comic Sans MS" pitchFamily="66" charset="0"/>
              </a:rPr>
              <a:t>Bir soruna yeni bir teknik çözüm getirilmesi veya bir işin gerçekleştirilmesi için önerilen 	yeni yöntem ya da ürünlerdir.</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animEffect transition="in" filter="fade">
                                      <p:cBhvr>
                                        <p:cTn id="7" dur="1000"/>
                                        <p:tgtEl>
                                          <p:spTgt spid="11267"/>
                                        </p:tgtEl>
                                      </p:cBhvr>
                                    </p:animEffect>
                                    <p:anim calcmode="lin" valueType="num">
                                      <p:cBhvr>
                                        <p:cTn id="8" dur="1000" fill="hold"/>
                                        <p:tgtEl>
                                          <p:spTgt spid="11267"/>
                                        </p:tgtEl>
                                        <p:attrNameLst>
                                          <p:attrName>ppt_x</p:attrName>
                                        </p:attrNameLst>
                                      </p:cBhvr>
                                      <p:tavLst>
                                        <p:tav tm="0">
                                          <p:val>
                                            <p:strVal val="#ppt_x"/>
                                          </p:val>
                                        </p:tav>
                                        <p:tav tm="100000">
                                          <p:val>
                                            <p:strVal val="#ppt_x"/>
                                          </p:val>
                                        </p:tav>
                                      </p:tavLst>
                                    </p:anim>
                                    <p:anim calcmode="lin" valueType="num">
                                      <p:cBhvr>
                                        <p:cTn id="9" dur="1000" fill="hold"/>
                                        <p:tgtEl>
                                          <p:spTgt spid="1126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AutoShape 2"/>
          <p:cNvSpPr>
            <a:spLocks noGrp="1" noChangeArrowheads="1"/>
          </p:cNvSpPr>
          <p:nvPr>
            <p:ph type="title"/>
          </p:nvPr>
        </p:nvSpPr>
        <p:spPr bwMode="auto"/>
        <p:txBody>
          <a:bodyPr vert="horz" wrap="square" lIns="91440" tIns="45720" rIns="91440" bIns="45720" numCol="1" rtlCol="0" anchor="ctr" anchorCtr="0" compatLnSpc="1">
            <a:prstTxWarp prst="textNoShape">
              <a:avLst/>
            </a:prstTxWarp>
            <a:normAutofit/>
          </a:bodyPr>
          <a:lstStyle/>
          <a:p>
            <a:pPr eaLnBrk="1" hangingPunct="1"/>
            <a:r>
              <a:rPr lang="tr-TR" altLang="tr-TR" i="1">
                <a:latin typeface="Comic Sans MS" pitchFamily="66" charset="0"/>
              </a:rPr>
              <a:t>İNOVASYON TÜRLERİ</a:t>
            </a:r>
          </a:p>
        </p:txBody>
      </p:sp>
      <p:sp>
        <p:nvSpPr>
          <p:cNvPr id="12291" name="AutoShape 4"/>
          <p:cNvSpPr>
            <a:spLocks noChangeArrowheads="1"/>
          </p:cNvSpPr>
          <p:nvPr/>
        </p:nvSpPr>
        <p:spPr bwMode="auto">
          <a:xfrm>
            <a:off x="2063750" y="1916113"/>
            <a:ext cx="7920038" cy="3960812"/>
          </a:xfrm>
          <a:prstGeom prst="roundRect">
            <a:avLst>
              <a:gd name="adj" fmla="val 21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514350" indent="-514350" eaLnBrk="1" hangingPunct="1">
              <a:lnSpc>
                <a:spcPct val="90000"/>
              </a:lnSpc>
              <a:buFont typeface="+mj-lt"/>
              <a:buAutoNum type="arabicParenR"/>
            </a:pPr>
            <a:r>
              <a:rPr lang="tr-TR" altLang="tr-TR" sz="2800" b="1">
                <a:solidFill>
                  <a:schemeClr val="hlink"/>
                </a:solidFill>
                <a:latin typeface="Comic Sans MS" pitchFamily="66" charset="0"/>
              </a:rPr>
              <a:t>Ürün İnovasyonu</a:t>
            </a:r>
            <a:br>
              <a:rPr lang="tr-TR" altLang="tr-TR" sz="2800" b="1">
                <a:solidFill>
                  <a:schemeClr val="hlink"/>
                </a:solidFill>
                <a:latin typeface="Comic Sans MS" pitchFamily="66" charset="0"/>
              </a:rPr>
            </a:br>
            <a:endParaRPr lang="tr-TR" altLang="tr-TR" sz="2800" b="1">
              <a:solidFill>
                <a:schemeClr val="hlink"/>
              </a:solidFill>
              <a:latin typeface="Comic Sans MS" pitchFamily="66" charset="0"/>
            </a:endParaRPr>
          </a:p>
          <a:p>
            <a:pPr marL="514350" indent="-514350" eaLnBrk="1" hangingPunct="1">
              <a:lnSpc>
                <a:spcPct val="90000"/>
              </a:lnSpc>
              <a:buFont typeface="+mj-lt"/>
              <a:buAutoNum type="arabicParenR"/>
            </a:pPr>
            <a:r>
              <a:rPr lang="tr-TR" altLang="tr-TR" sz="2800" b="1">
                <a:solidFill>
                  <a:schemeClr val="hlink"/>
                </a:solidFill>
                <a:latin typeface="Comic Sans MS" pitchFamily="66" charset="0"/>
              </a:rPr>
              <a:t>Hizmet İnovasyonu</a:t>
            </a:r>
            <a:br>
              <a:rPr lang="tr-TR" altLang="tr-TR" sz="2800" b="1">
                <a:solidFill>
                  <a:schemeClr val="hlink"/>
                </a:solidFill>
                <a:latin typeface="Comic Sans MS" pitchFamily="66" charset="0"/>
              </a:rPr>
            </a:br>
            <a:endParaRPr lang="tr-TR" altLang="tr-TR" sz="2800" b="1">
              <a:solidFill>
                <a:schemeClr val="hlink"/>
              </a:solidFill>
              <a:latin typeface="Comic Sans MS" pitchFamily="66" charset="0"/>
            </a:endParaRPr>
          </a:p>
          <a:p>
            <a:pPr marL="514350" indent="-514350" eaLnBrk="1" hangingPunct="1">
              <a:lnSpc>
                <a:spcPct val="90000"/>
              </a:lnSpc>
              <a:buFont typeface="+mj-lt"/>
              <a:buAutoNum type="arabicParenR"/>
            </a:pPr>
            <a:r>
              <a:rPr lang="tr-TR" altLang="tr-TR" sz="2800" b="1">
                <a:solidFill>
                  <a:schemeClr val="hlink"/>
                </a:solidFill>
                <a:latin typeface="Comic Sans MS" pitchFamily="66" charset="0"/>
              </a:rPr>
              <a:t>Süreç İnovasyonu</a:t>
            </a:r>
            <a:br>
              <a:rPr lang="tr-TR" altLang="tr-TR" sz="2800" b="1">
                <a:solidFill>
                  <a:schemeClr val="hlink"/>
                </a:solidFill>
                <a:latin typeface="Comic Sans MS" pitchFamily="66" charset="0"/>
              </a:rPr>
            </a:br>
            <a:endParaRPr lang="tr-TR" altLang="tr-TR" sz="2800" b="1">
              <a:solidFill>
                <a:schemeClr val="hlink"/>
              </a:solidFill>
              <a:latin typeface="Comic Sans MS" pitchFamily="66" charset="0"/>
            </a:endParaRPr>
          </a:p>
          <a:p>
            <a:pPr marL="514350" indent="-514350" eaLnBrk="1" hangingPunct="1">
              <a:lnSpc>
                <a:spcPct val="90000"/>
              </a:lnSpc>
              <a:buFont typeface="+mj-lt"/>
              <a:buAutoNum type="arabicParenR"/>
            </a:pPr>
            <a:r>
              <a:rPr lang="tr-TR" altLang="tr-TR" sz="2800" b="1">
                <a:solidFill>
                  <a:schemeClr val="hlink"/>
                </a:solidFill>
                <a:latin typeface="Comic Sans MS" pitchFamily="66" charset="0"/>
              </a:rPr>
              <a:t>Pazarlama İnovasyonu</a:t>
            </a:r>
            <a:br>
              <a:rPr lang="tr-TR" altLang="tr-TR" sz="2800" b="1">
                <a:solidFill>
                  <a:schemeClr val="hlink"/>
                </a:solidFill>
                <a:latin typeface="Comic Sans MS" pitchFamily="66" charset="0"/>
              </a:rPr>
            </a:br>
            <a:endParaRPr lang="tr-TR" altLang="tr-TR" sz="2800" b="1">
              <a:solidFill>
                <a:schemeClr val="hlink"/>
              </a:solidFill>
              <a:latin typeface="Comic Sans MS" pitchFamily="66" charset="0"/>
            </a:endParaRPr>
          </a:p>
          <a:p>
            <a:pPr marL="514350" indent="-514350" eaLnBrk="1" hangingPunct="1">
              <a:lnSpc>
                <a:spcPct val="90000"/>
              </a:lnSpc>
              <a:buFont typeface="+mj-lt"/>
              <a:buAutoNum type="arabicParenR"/>
            </a:pPr>
            <a:r>
              <a:rPr lang="tr-TR" altLang="tr-TR" sz="2800" b="1">
                <a:solidFill>
                  <a:schemeClr val="hlink"/>
                </a:solidFill>
                <a:latin typeface="Comic Sans MS" pitchFamily="66" charset="0"/>
              </a:rPr>
              <a:t>Organizasyonel İnovasyon</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iterate type="wd">
                                    <p:tmPct val="10000"/>
                                  </p:iterate>
                                  <p:childTnLst>
                                    <p:set>
                                      <p:cBhvr>
                                        <p:cTn id="6" dur="1" fill="hold">
                                          <p:stCondLst>
                                            <p:cond delay="0"/>
                                          </p:stCondLst>
                                        </p:cTn>
                                        <p:tgtEl>
                                          <p:spTgt spid="12291">
                                            <p:txEl>
                                              <p:pRg st="0" end="0"/>
                                            </p:txEl>
                                          </p:spTgt>
                                        </p:tgtEl>
                                        <p:attrNameLst>
                                          <p:attrName>style.visibility</p:attrName>
                                        </p:attrNameLst>
                                      </p:cBhvr>
                                      <p:to>
                                        <p:strVal val="visible"/>
                                      </p:to>
                                    </p:set>
                                    <p:animEffect transition="in" filter="fade">
                                      <p:cBhvr>
                                        <p:cTn id="7" dur="1000"/>
                                        <p:tgtEl>
                                          <p:spTgt spid="12291">
                                            <p:txEl>
                                              <p:pRg st="0" end="0"/>
                                            </p:txEl>
                                          </p:spTgt>
                                        </p:tgtEl>
                                      </p:cBhvr>
                                    </p:animEffect>
                                    <p:anim calcmode="lin" valueType="num">
                                      <p:cBhvr>
                                        <p:cTn id="8" dur="1000" fill="hold"/>
                                        <p:tgtEl>
                                          <p:spTgt spid="1229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229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iterate type="wd">
                                    <p:tmPct val="10000"/>
                                  </p:iterate>
                                  <p:childTnLst>
                                    <p:set>
                                      <p:cBhvr>
                                        <p:cTn id="13" dur="1" fill="hold">
                                          <p:stCondLst>
                                            <p:cond delay="0"/>
                                          </p:stCondLst>
                                        </p:cTn>
                                        <p:tgtEl>
                                          <p:spTgt spid="12291">
                                            <p:txEl>
                                              <p:pRg st="1" end="1"/>
                                            </p:txEl>
                                          </p:spTgt>
                                        </p:tgtEl>
                                        <p:attrNameLst>
                                          <p:attrName>style.visibility</p:attrName>
                                        </p:attrNameLst>
                                      </p:cBhvr>
                                      <p:to>
                                        <p:strVal val="visible"/>
                                      </p:to>
                                    </p:set>
                                    <p:animEffect transition="in" filter="fade">
                                      <p:cBhvr>
                                        <p:cTn id="14" dur="1000"/>
                                        <p:tgtEl>
                                          <p:spTgt spid="12291">
                                            <p:txEl>
                                              <p:pRg st="1" end="1"/>
                                            </p:txEl>
                                          </p:spTgt>
                                        </p:tgtEl>
                                      </p:cBhvr>
                                    </p:animEffect>
                                    <p:anim calcmode="lin" valueType="num">
                                      <p:cBhvr>
                                        <p:cTn id="15" dur="1000" fill="hold"/>
                                        <p:tgtEl>
                                          <p:spTgt spid="12291">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229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iterate type="wd">
                                    <p:tmPct val="10000"/>
                                  </p:iterate>
                                  <p:childTnLst>
                                    <p:set>
                                      <p:cBhvr>
                                        <p:cTn id="20" dur="1" fill="hold">
                                          <p:stCondLst>
                                            <p:cond delay="0"/>
                                          </p:stCondLst>
                                        </p:cTn>
                                        <p:tgtEl>
                                          <p:spTgt spid="12291">
                                            <p:txEl>
                                              <p:pRg st="2" end="2"/>
                                            </p:txEl>
                                          </p:spTgt>
                                        </p:tgtEl>
                                        <p:attrNameLst>
                                          <p:attrName>style.visibility</p:attrName>
                                        </p:attrNameLst>
                                      </p:cBhvr>
                                      <p:to>
                                        <p:strVal val="visible"/>
                                      </p:to>
                                    </p:set>
                                    <p:animEffect transition="in" filter="fade">
                                      <p:cBhvr>
                                        <p:cTn id="21" dur="1000"/>
                                        <p:tgtEl>
                                          <p:spTgt spid="12291">
                                            <p:txEl>
                                              <p:pRg st="2" end="2"/>
                                            </p:txEl>
                                          </p:spTgt>
                                        </p:tgtEl>
                                      </p:cBhvr>
                                    </p:animEffect>
                                    <p:anim calcmode="lin" valueType="num">
                                      <p:cBhvr>
                                        <p:cTn id="22" dur="1000" fill="hold"/>
                                        <p:tgtEl>
                                          <p:spTgt spid="12291">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229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iterate type="wd">
                                    <p:tmPct val="10000"/>
                                  </p:iterate>
                                  <p:childTnLst>
                                    <p:set>
                                      <p:cBhvr>
                                        <p:cTn id="27" dur="1" fill="hold">
                                          <p:stCondLst>
                                            <p:cond delay="0"/>
                                          </p:stCondLst>
                                        </p:cTn>
                                        <p:tgtEl>
                                          <p:spTgt spid="12291">
                                            <p:txEl>
                                              <p:pRg st="3" end="3"/>
                                            </p:txEl>
                                          </p:spTgt>
                                        </p:tgtEl>
                                        <p:attrNameLst>
                                          <p:attrName>style.visibility</p:attrName>
                                        </p:attrNameLst>
                                      </p:cBhvr>
                                      <p:to>
                                        <p:strVal val="visible"/>
                                      </p:to>
                                    </p:set>
                                    <p:animEffect transition="in" filter="fade">
                                      <p:cBhvr>
                                        <p:cTn id="28" dur="1000"/>
                                        <p:tgtEl>
                                          <p:spTgt spid="12291">
                                            <p:txEl>
                                              <p:pRg st="3" end="3"/>
                                            </p:txEl>
                                          </p:spTgt>
                                        </p:tgtEl>
                                      </p:cBhvr>
                                    </p:animEffect>
                                    <p:anim calcmode="lin" valueType="num">
                                      <p:cBhvr>
                                        <p:cTn id="29" dur="1000" fill="hold"/>
                                        <p:tgtEl>
                                          <p:spTgt spid="12291">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229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iterate type="wd">
                                    <p:tmPct val="10000"/>
                                  </p:iterate>
                                  <p:childTnLst>
                                    <p:set>
                                      <p:cBhvr>
                                        <p:cTn id="34" dur="1" fill="hold">
                                          <p:stCondLst>
                                            <p:cond delay="0"/>
                                          </p:stCondLst>
                                        </p:cTn>
                                        <p:tgtEl>
                                          <p:spTgt spid="12291">
                                            <p:txEl>
                                              <p:pRg st="4" end="4"/>
                                            </p:txEl>
                                          </p:spTgt>
                                        </p:tgtEl>
                                        <p:attrNameLst>
                                          <p:attrName>style.visibility</p:attrName>
                                        </p:attrNameLst>
                                      </p:cBhvr>
                                      <p:to>
                                        <p:strVal val="visible"/>
                                      </p:to>
                                    </p:set>
                                    <p:animEffect transition="in" filter="fade">
                                      <p:cBhvr>
                                        <p:cTn id="35" dur="1000"/>
                                        <p:tgtEl>
                                          <p:spTgt spid="12291">
                                            <p:txEl>
                                              <p:pRg st="4" end="4"/>
                                            </p:txEl>
                                          </p:spTgt>
                                        </p:tgtEl>
                                      </p:cBhvr>
                                    </p:animEffect>
                                    <p:anim calcmode="lin" valueType="num">
                                      <p:cBhvr>
                                        <p:cTn id="36" dur="1000" fill="hold"/>
                                        <p:tgtEl>
                                          <p:spTgt spid="12291">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2291">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345" name="Rectangle 14344">
            <a:extLst>
              <a:ext uri="{FF2B5EF4-FFF2-40B4-BE49-F238E27FC236}">
                <a16:creationId xmlns:a16="http://schemas.microsoft.com/office/drawing/2014/main" id="{115719BB-48A7-4AF4-BB91-DC82E0DF7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347" name="Freeform: Shape 14346">
            <a:extLst>
              <a:ext uri="{FF2B5EF4-FFF2-40B4-BE49-F238E27FC236}">
                <a16:creationId xmlns:a16="http://schemas.microsoft.com/office/drawing/2014/main" id="{10973A55-5440-4A99-B526-B5812E462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349" name="Freeform: Shape 14348">
            <a:extLst>
              <a:ext uri="{FF2B5EF4-FFF2-40B4-BE49-F238E27FC236}">
                <a16:creationId xmlns:a16="http://schemas.microsoft.com/office/drawing/2014/main" id="{A9682493-588A-4D52-98F6-FBBD80C07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38" name="AutoShape 2"/>
          <p:cNvSpPr>
            <a:spLocks noGrp="1" noChangeArrowheads="1"/>
          </p:cNvSpPr>
          <p:nvPr>
            <p:ph type="title"/>
          </p:nvPr>
        </p:nvSpPr>
        <p:spPr bwMode="auto">
          <a:xfrm>
            <a:off x="438913" y="859536"/>
            <a:ext cx="4832802" cy="1170432"/>
          </a:xfrm>
        </p:spPr>
        <p:txBody>
          <a:bodyPr vert="horz" lIns="91440" tIns="45720" rIns="91440" bIns="45720" numCol="1" rtlCol="0" anchor="b" anchorCtr="0" compatLnSpc="1">
            <a:prstTxWarp prst="textNoShape">
              <a:avLst/>
            </a:prstTxWarp>
            <a:normAutofit/>
          </a:bodyPr>
          <a:lstStyle/>
          <a:p>
            <a:r>
              <a:rPr lang="en-US" altLang="tr-TR" sz="3400" i="1"/>
              <a:t>1) ÜRÜN İNOVASYONU</a:t>
            </a:r>
          </a:p>
        </p:txBody>
      </p:sp>
      <p:sp>
        <p:nvSpPr>
          <p:cNvPr id="14351" name="Rectangle 14350">
            <a:extLst>
              <a:ext uri="{FF2B5EF4-FFF2-40B4-BE49-F238E27FC236}">
                <a16:creationId xmlns:a16="http://schemas.microsoft.com/office/drawing/2014/main" id="{FBEC5A7A-ADE4-48D9-B89C-2BA1C9110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03236"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353" name="Rectangle 14352">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92" y="2185062"/>
            <a:ext cx="49377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39" name="AutoShape 4"/>
          <p:cNvSpPr>
            <a:spLocks noChangeArrowheads="1"/>
          </p:cNvSpPr>
          <p:nvPr/>
        </p:nvSpPr>
        <p:spPr bwMode="auto">
          <a:xfrm>
            <a:off x="438912" y="2512611"/>
            <a:ext cx="4832803" cy="3664351"/>
          </a:xfrm>
          <a:prstGeom prst="roundRect">
            <a:avLst>
              <a:gd name="adj" fmla="val 21667"/>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vert="horz" lIns="91440" tIns="45720" rIns="91440" bIns="45720" rtlCol="0">
            <a:norm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just" eaLnBrk="1" hangingPunct="1">
              <a:lnSpc>
                <a:spcPct val="90000"/>
              </a:lnSpc>
              <a:spcAft>
                <a:spcPts val="600"/>
              </a:spcAft>
            </a:pPr>
            <a:r>
              <a:rPr lang="en-US" altLang="tr-TR" sz="2400">
                <a:latin typeface="+mn-lt"/>
              </a:rPr>
              <a:t>• Farklı ve yeni bir ürünün geliştirilmesi,</a:t>
            </a:r>
            <a:br>
              <a:rPr lang="en-US" altLang="tr-TR" sz="2400">
                <a:latin typeface="+mn-lt"/>
              </a:rPr>
            </a:br>
            <a:br>
              <a:rPr lang="en-US" altLang="tr-TR" sz="2400">
                <a:latin typeface="+mn-lt"/>
              </a:rPr>
            </a:br>
            <a:r>
              <a:rPr lang="en-US" altLang="tr-TR" sz="2400">
                <a:latin typeface="+mn-lt"/>
              </a:rPr>
              <a:t>• Varolan bir üründe değişiklik, farklılık ve</a:t>
            </a:r>
            <a:br>
              <a:rPr lang="en-US" altLang="tr-TR" sz="2400">
                <a:latin typeface="+mn-lt"/>
              </a:rPr>
            </a:br>
            <a:r>
              <a:rPr lang="en-US" altLang="tr-TR" sz="2400">
                <a:latin typeface="+mn-lt"/>
              </a:rPr>
              <a:t>  yenilik yapılmasıdır.</a:t>
            </a:r>
          </a:p>
        </p:txBody>
      </p:sp>
      <p:pic>
        <p:nvPicPr>
          <p:cNvPr id="3" name="Resim 2" descr="beyaz eşya, mutfak aleti, küçük alet, gereç içeren bir resim">
            <a:extLst>
              <a:ext uri="{FF2B5EF4-FFF2-40B4-BE49-F238E27FC236}">
                <a16:creationId xmlns:a16="http://schemas.microsoft.com/office/drawing/2014/main" id="{B9BCEFA7-B8C0-1B66-6CE5-9B728B0755C0}"/>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818120" y="517600"/>
            <a:ext cx="2743200" cy="2743200"/>
          </a:xfrm>
          <a:prstGeom prst="rect">
            <a:avLst/>
          </a:prstGeom>
        </p:spPr>
      </p:pic>
      <p:pic>
        <p:nvPicPr>
          <p:cNvPr id="14340" name="Picture 8" descr="Akıllı telefonları tutan eller daire"/>
          <p:cNvPicPr>
            <a:picLocks noChangeAspect="1" noChangeArrowheads="1"/>
          </p:cNvPicPr>
          <p:nvPr/>
        </p:nvPicPr>
        <p:blipFill>
          <a:blip r:embed="rId5">
            <a:extLst>
              <a:ext uri="{28A0092B-C50C-407E-A947-70E740481C1C}">
                <a14:useLocalDpi xmlns:a14="http://schemas.microsoft.com/office/drawing/2010/main" val="0"/>
              </a:ext>
            </a:extLst>
          </a:blip>
          <a:stretch/>
        </p:blipFill>
        <p:spPr bwMode="auto">
          <a:xfrm>
            <a:off x="7134889" y="3429000"/>
            <a:ext cx="4109662" cy="2743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392" name="Rectangle 16391">
            <a:extLst>
              <a:ext uri="{FF2B5EF4-FFF2-40B4-BE49-F238E27FC236}">
                <a16:creationId xmlns:a16="http://schemas.microsoft.com/office/drawing/2014/main" id="{115719BB-48A7-4AF4-BB91-DC82E0DF7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394" name="Freeform: Shape 16393">
            <a:extLst>
              <a:ext uri="{FF2B5EF4-FFF2-40B4-BE49-F238E27FC236}">
                <a16:creationId xmlns:a16="http://schemas.microsoft.com/office/drawing/2014/main" id="{10973A55-5440-4A99-B526-B5812E462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6396" name="Freeform: Shape 16395">
            <a:extLst>
              <a:ext uri="{FF2B5EF4-FFF2-40B4-BE49-F238E27FC236}">
                <a16:creationId xmlns:a16="http://schemas.microsoft.com/office/drawing/2014/main" id="{A9682493-588A-4D52-98F6-FBBD80C07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386" name="AutoShape 2"/>
          <p:cNvSpPr>
            <a:spLocks noGrp="1" noChangeArrowheads="1"/>
          </p:cNvSpPr>
          <p:nvPr>
            <p:ph type="title"/>
          </p:nvPr>
        </p:nvSpPr>
        <p:spPr bwMode="auto">
          <a:xfrm>
            <a:off x="438913" y="859536"/>
            <a:ext cx="4832802" cy="1170432"/>
          </a:xfrm>
        </p:spPr>
        <p:txBody>
          <a:bodyPr vert="horz" lIns="91440" tIns="45720" rIns="91440" bIns="45720" numCol="1" rtlCol="0" anchor="b" anchorCtr="0" compatLnSpc="1">
            <a:prstTxWarp prst="textNoShape">
              <a:avLst/>
            </a:prstTxWarp>
            <a:normAutofit/>
          </a:bodyPr>
          <a:lstStyle/>
          <a:p>
            <a:r>
              <a:rPr lang="en-US" altLang="tr-TR" sz="3400" i="1"/>
              <a:t>HİZMET İNOVASYONU</a:t>
            </a:r>
          </a:p>
        </p:txBody>
      </p:sp>
      <p:sp>
        <p:nvSpPr>
          <p:cNvPr id="16398" name="Rectangle 16397">
            <a:extLst>
              <a:ext uri="{FF2B5EF4-FFF2-40B4-BE49-F238E27FC236}">
                <a16:creationId xmlns:a16="http://schemas.microsoft.com/office/drawing/2014/main" id="{FBEC5A7A-ADE4-48D9-B89C-2BA1C9110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03236"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400" name="Rectangle 16399">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92" y="2185062"/>
            <a:ext cx="49377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387" name="AutoShape 4"/>
          <p:cNvSpPr>
            <a:spLocks noChangeArrowheads="1"/>
          </p:cNvSpPr>
          <p:nvPr/>
        </p:nvSpPr>
        <p:spPr bwMode="auto">
          <a:xfrm>
            <a:off x="438912" y="2512611"/>
            <a:ext cx="4832803" cy="3664351"/>
          </a:xfrm>
          <a:prstGeom prst="roundRect">
            <a:avLst>
              <a:gd name="adj" fmla="val 21667"/>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vert="horz" lIns="91440" tIns="45720" rIns="91440" bIns="45720" rtlCol="0">
            <a:norm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90000"/>
              </a:lnSpc>
              <a:spcAft>
                <a:spcPts val="600"/>
              </a:spcAft>
            </a:pPr>
            <a:r>
              <a:rPr lang="en-US" altLang="tr-TR">
                <a:latin typeface="+mn-lt"/>
              </a:rPr>
              <a:t>• Yeni veya önemli ölçüde değiştirilmiş bir</a:t>
            </a:r>
            <a:br>
              <a:rPr lang="en-US" altLang="tr-TR">
                <a:latin typeface="+mn-lt"/>
              </a:rPr>
            </a:br>
            <a:r>
              <a:rPr lang="en-US" altLang="tr-TR">
                <a:latin typeface="+mn-lt"/>
              </a:rPr>
              <a:t>  hizmet yaklaşımı,</a:t>
            </a:r>
            <a:br>
              <a:rPr lang="en-US" altLang="tr-TR">
                <a:latin typeface="+mn-lt"/>
              </a:rPr>
            </a:br>
            <a:r>
              <a:rPr lang="en-US" altLang="tr-TR">
                <a:latin typeface="+mn-lt"/>
              </a:rPr>
              <a:t>• Hizmetin sunum ve dağıtım sistemindeki</a:t>
            </a:r>
            <a:br>
              <a:rPr lang="en-US" altLang="tr-TR">
                <a:latin typeface="+mn-lt"/>
              </a:rPr>
            </a:br>
            <a:r>
              <a:rPr lang="en-US" altLang="tr-TR">
                <a:latin typeface="+mn-lt"/>
              </a:rPr>
              <a:t>  farklılık,</a:t>
            </a:r>
            <a:br>
              <a:rPr lang="en-US" altLang="tr-TR">
                <a:latin typeface="+mn-lt"/>
              </a:rPr>
            </a:br>
            <a:r>
              <a:rPr lang="en-US" altLang="tr-TR">
                <a:latin typeface="+mn-lt"/>
              </a:rPr>
              <a:t>• Hizmetin sunulmasında yeni teknolojilerin</a:t>
            </a:r>
            <a:r>
              <a:rPr lang="tr-TR" altLang="tr-TR">
                <a:latin typeface="+mn-lt"/>
              </a:rPr>
              <a:t> </a:t>
            </a:r>
            <a:r>
              <a:rPr lang="en-US" altLang="tr-TR">
                <a:latin typeface="+mn-lt"/>
              </a:rPr>
              <a:t>kullanılması.</a:t>
            </a:r>
          </a:p>
        </p:txBody>
      </p:sp>
      <p:pic>
        <p:nvPicPr>
          <p:cNvPr id="3" name="Resim 2" descr="metin, iç mekan, duvar, kişi, şahıs içeren bir resim&#10;&#10;Açıklama otomatik olarak oluşturuldu">
            <a:extLst>
              <a:ext uri="{FF2B5EF4-FFF2-40B4-BE49-F238E27FC236}">
                <a16:creationId xmlns:a16="http://schemas.microsoft.com/office/drawing/2014/main" id="{A25612ED-F0FC-AA45-D55D-792620ADA3EA}"/>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134889" y="517600"/>
            <a:ext cx="4109662" cy="2743200"/>
          </a:xfrm>
          <a:prstGeom prst="rect">
            <a:avLst/>
          </a:prstGeom>
        </p:spPr>
      </p:pic>
      <p:pic>
        <p:nvPicPr>
          <p:cNvPr id="5" name="Resim 4" descr="mobil telefon, küçük alet, taşınabilir haberleşme cihazı, elektronik cihaz içeren bir resim&#10;&#10;Açıklama otomatik olarak oluşturuldu">
            <a:extLst>
              <a:ext uri="{FF2B5EF4-FFF2-40B4-BE49-F238E27FC236}">
                <a16:creationId xmlns:a16="http://schemas.microsoft.com/office/drawing/2014/main" id="{3A4143BF-1481-76EB-9124-20CF5C3E027F}"/>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855082" y="3429000"/>
            <a:ext cx="4669276" cy="2743200"/>
          </a:xfrm>
          <a:prstGeom prst="rect">
            <a:avLst/>
          </a:prstGeom>
        </p:spPr>
      </p:pic>
      <p:sp>
        <p:nvSpPr>
          <p:cNvPr id="6" name="Metin kutusu 5">
            <a:extLst>
              <a:ext uri="{FF2B5EF4-FFF2-40B4-BE49-F238E27FC236}">
                <a16:creationId xmlns:a16="http://schemas.microsoft.com/office/drawing/2014/main" id="{3FE0F0B2-476F-8542-95A2-53B2243BBFC1}"/>
              </a:ext>
            </a:extLst>
          </p:cNvPr>
          <p:cNvSpPr txBox="1"/>
          <p:nvPr/>
        </p:nvSpPr>
        <p:spPr>
          <a:xfrm>
            <a:off x="8728400" y="5972145"/>
            <a:ext cx="2795958" cy="200055"/>
          </a:xfrm>
          <a:prstGeom prst="rect">
            <a:avLst/>
          </a:prstGeom>
          <a:solidFill>
            <a:srgbClr val="000000"/>
          </a:solidFill>
        </p:spPr>
        <p:txBody>
          <a:bodyPr wrap="none" rtlCol="0">
            <a:spAutoFit/>
          </a:bodyPr>
          <a:lstStyle/>
          <a:p>
            <a:pPr algn="r">
              <a:spcAft>
                <a:spcPts val="600"/>
              </a:spcAft>
            </a:pPr>
            <a:r>
              <a:rPr lang="tr-TR" sz="700">
                <a:solidFill>
                  <a:srgbClr val="FFFFFF"/>
                </a:solidFill>
                <a:hlinkClick r:id="rId6" tooltip="https://historia-biografia.com/historia-de-uber/">
                  <a:extLst>
                    <a:ext uri="{A12FA001-AC4F-418D-AE19-62706E023703}">
                      <ahyp:hlinkClr xmlns:ahyp="http://schemas.microsoft.com/office/drawing/2018/hyperlinkcolor" val="tx"/>
                    </a:ext>
                  </a:extLst>
                </a:hlinkClick>
              </a:rPr>
              <a:t>Bu Fotoğraf</a:t>
            </a:r>
            <a:r>
              <a:rPr lang="tr-TR" sz="700">
                <a:solidFill>
                  <a:srgbClr val="FFFFFF"/>
                </a:solidFill>
              </a:rPr>
              <a:t>, Bilinmeyen Yazar, </a:t>
            </a:r>
            <a:r>
              <a:rPr lang="tr-TR" sz="700">
                <a:solidFill>
                  <a:srgbClr val="FFFFFF"/>
                </a:solidFill>
                <a:hlinkClick r:id="rId7" tooltip="https://creativecommons.org/licenses/by-nc-sa/3.0/">
                  <a:extLst>
                    <a:ext uri="{A12FA001-AC4F-418D-AE19-62706E023703}">
                      <ahyp:hlinkClr xmlns:ahyp="http://schemas.microsoft.com/office/drawing/2018/hyperlinkcolor" val="tx"/>
                    </a:ext>
                  </a:extLst>
                </a:hlinkClick>
              </a:rPr>
              <a:t>CC BY-SA-NC</a:t>
            </a:r>
            <a:r>
              <a:rPr lang="tr-TR" sz="700">
                <a:solidFill>
                  <a:srgbClr val="FFFFFF"/>
                </a:solidFill>
              </a:rPr>
              <a:t> altında lisanslanmıştır</a:t>
            </a: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AutoShape 2"/>
          <p:cNvSpPr>
            <a:spLocks noGrp="1" noChangeArrowheads="1"/>
          </p:cNvSpPr>
          <p:nvPr>
            <p:ph type="title"/>
          </p:nvPr>
        </p:nvSpPr>
        <p:spPr bwMode="auto"/>
        <p:txBody>
          <a:bodyPr vert="horz" wrap="square" lIns="91440" tIns="45720" rIns="91440" bIns="45720" numCol="1" rtlCol="0" anchor="ctr" anchorCtr="0" compatLnSpc="1">
            <a:prstTxWarp prst="textNoShape">
              <a:avLst/>
            </a:prstTxWarp>
            <a:normAutofit/>
          </a:bodyPr>
          <a:lstStyle/>
          <a:p>
            <a:pPr eaLnBrk="1" hangingPunct="1"/>
            <a:r>
              <a:rPr lang="tr-TR" altLang="tr-TR" sz="3600" i="1">
                <a:latin typeface="Comic Sans MS" pitchFamily="66" charset="0"/>
              </a:rPr>
              <a:t>SÜREÇ İNOVASYONU</a:t>
            </a:r>
          </a:p>
        </p:txBody>
      </p:sp>
      <p:sp>
        <p:nvSpPr>
          <p:cNvPr id="16387" name="AutoShape 4"/>
          <p:cNvSpPr>
            <a:spLocks noChangeArrowheads="1"/>
          </p:cNvSpPr>
          <p:nvPr/>
        </p:nvSpPr>
        <p:spPr bwMode="auto">
          <a:xfrm>
            <a:off x="814554" y="1444374"/>
            <a:ext cx="10206371" cy="2593473"/>
          </a:xfrm>
          <a:prstGeom prst="roundRect">
            <a:avLst>
              <a:gd name="adj" fmla="val 21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just" eaLnBrk="1" hangingPunct="1">
              <a:lnSpc>
                <a:spcPct val="90000"/>
              </a:lnSpc>
            </a:pPr>
            <a:r>
              <a:rPr lang="tr-TR" altLang="tr-TR" sz="2800">
                <a:solidFill>
                  <a:schemeClr val="hlink"/>
                </a:solidFill>
                <a:latin typeface="Comic Sans MS" pitchFamily="66" charset="0"/>
              </a:rPr>
              <a:t>Farklı yeni bir üretim veya dağıtım yönteminin geliştirilmesi veya varolan yöntemlerin iyileştirilip daha gelişkin hale getirilmesidir.</a:t>
            </a:r>
          </a:p>
        </p:txBody>
      </p:sp>
      <p:pic>
        <p:nvPicPr>
          <p:cNvPr id="6" name="Resim 5" descr="fabrika, bina, kişi, şahıs, insanlar içeren bir resim&#10;&#10;Açıklama otomatik olarak oluşturuldu">
            <a:extLst>
              <a:ext uri="{FF2B5EF4-FFF2-40B4-BE49-F238E27FC236}">
                <a16:creationId xmlns:a16="http://schemas.microsoft.com/office/drawing/2014/main" id="{F1C510E5-F91D-AB7E-265C-71ED284DCD5D}"/>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570496" y="4116889"/>
            <a:ext cx="4313847" cy="2375986"/>
          </a:xfrm>
          <a:prstGeom prst="rect">
            <a:avLst/>
          </a:prstGeom>
        </p:spPr>
      </p:pic>
      <p:pic>
        <p:nvPicPr>
          <p:cNvPr id="9" name="Resim 8" descr="iç mekan, atölye, ardiye, antrepo, toplu üretim içeren bir resim">
            <a:extLst>
              <a:ext uri="{FF2B5EF4-FFF2-40B4-BE49-F238E27FC236}">
                <a16:creationId xmlns:a16="http://schemas.microsoft.com/office/drawing/2014/main" id="{13EA389B-7C43-9A60-6752-EB829210A123}"/>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509225" y="4116889"/>
            <a:ext cx="4313846" cy="2375986"/>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387"/>
                                        </p:tgtEl>
                                        <p:attrNameLst>
                                          <p:attrName>style.visibility</p:attrName>
                                        </p:attrNameLst>
                                      </p:cBhvr>
                                      <p:to>
                                        <p:strVal val="visible"/>
                                      </p:to>
                                    </p:set>
                                    <p:animEffect transition="in" filter="fade">
                                      <p:cBhvr>
                                        <p:cTn id="7" dur="1000"/>
                                        <p:tgtEl>
                                          <p:spTgt spid="16387"/>
                                        </p:tgtEl>
                                      </p:cBhvr>
                                    </p:animEffect>
                                    <p:anim calcmode="lin" valueType="num">
                                      <p:cBhvr>
                                        <p:cTn id="8" dur="1000" fill="hold"/>
                                        <p:tgtEl>
                                          <p:spTgt spid="16387"/>
                                        </p:tgtEl>
                                        <p:attrNameLst>
                                          <p:attrName>ppt_x</p:attrName>
                                        </p:attrNameLst>
                                      </p:cBhvr>
                                      <p:tavLst>
                                        <p:tav tm="0">
                                          <p:val>
                                            <p:strVal val="#ppt_x"/>
                                          </p:val>
                                        </p:tav>
                                        <p:tav tm="100000">
                                          <p:val>
                                            <p:strVal val="#ppt_x"/>
                                          </p:val>
                                        </p:tav>
                                      </p:tavLst>
                                    </p:anim>
                                    <p:anim calcmode="lin" valueType="num">
                                      <p:cBhvr>
                                        <p:cTn id="9" dur="1000" fill="hold"/>
                                        <p:tgtEl>
                                          <p:spTgt spid="163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AutoShape 2"/>
          <p:cNvSpPr>
            <a:spLocks noGrp="1" noChangeArrowheads="1"/>
          </p:cNvSpPr>
          <p:nvPr>
            <p:ph type="title"/>
          </p:nvPr>
        </p:nvSpPr>
        <p:spPr bwMode="auto"/>
        <p:txBody>
          <a:bodyPr vert="horz" wrap="square" lIns="91440" tIns="45720" rIns="91440" bIns="45720" numCol="1" rtlCol="0" anchor="ctr" anchorCtr="0" compatLnSpc="1">
            <a:prstTxWarp prst="textNoShape">
              <a:avLst/>
            </a:prstTxWarp>
            <a:normAutofit/>
          </a:bodyPr>
          <a:lstStyle/>
          <a:p>
            <a:pPr eaLnBrk="1" hangingPunct="1"/>
            <a:r>
              <a:rPr lang="tr-TR" altLang="tr-TR" sz="3600" i="1">
                <a:latin typeface="Comic Sans MS" pitchFamily="66" charset="0"/>
              </a:rPr>
              <a:t>PAZARLAMA İNOVASYONU</a:t>
            </a:r>
          </a:p>
        </p:txBody>
      </p:sp>
      <p:sp>
        <p:nvSpPr>
          <p:cNvPr id="17411" name="AutoShape 4"/>
          <p:cNvSpPr>
            <a:spLocks noChangeArrowheads="1"/>
          </p:cNvSpPr>
          <p:nvPr/>
        </p:nvSpPr>
        <p:spPr bwMode="auto">
          <a:xfrm>
            <a:off x="1716505" y="1628776"/>
            <a:ext cx="8338721" cy="2141119"/>
          </a:xfrm>
          <a:prstGeom prst="roundRect">
            <a:avLst>
              <a:gd name="adj" fmla="val 21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just" eaLnBrk="1" hangingPunct="1">
              <a:lnSpc>
                <a:spcPct val="90000"/>
              </a:lnSpc>
            </a:pPr>
            <a:r>
              <a:rPr lang="tr-TR" altLang="tr-TR" sz="2800">
                <a:solidFill>
                  <a:schemeClr val="hlink"/>
                </a:solidFill>
                <a:latin typeface="Comic Sans MS" pitchFamily="66" charset="0"/>
              </a:rPr>
              <a:t>Yeni pazarlama yöntemlerinin ve yeni pazarlama kanallarının geliştirilmesi, yeni ambalaj ve boyutlama gibi yeniliklerin geliştirilip uygulanmasıdır.</a:t>
            </a:r>
          </a:p>
        </p:txBody>
      </p:sp>
      <p:pic>
        <p:nvPicPr>
          <p:cNvPr id="3" name="Resim 2" descr="iç mekan tasarımı, mobilya, sandalye, stüdyo kanepesi içeren bir resim">
            <a:extLst>
              <a:ext uri="{FF2B5EF4-FFF2-40B4-BE49-F238E27FC236}">
                <a16:creationId xmlns:a16="http://schemas.microsoft.com/office/drawing/2014/main" id="{458D4799-0CCF-39D0-479D-6DCBAA362436}"/>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747392" y="3769894"/>
            <a:ext cx="5063608" cy="2649955"/>
          </a:xfrm>
          <a:prstGeom prst="rect">
            <a:avLst/>
          </a:prstGeom>
        </p:spPr>
      </p:pic>
      <p:pic>
        <p:nvPicPr>
          <p:cNvPr id="6" name="Resim 5" descr="dış mekan, bina, şehir, otoyol içeren bir resim">
            <a:extLst>
              <a:ext uri="{FF2B5EF4-FFF2-40B4-BE49-F238E27FC236}">
                <a16:creationId xmlns:a16="http://schemas.microsoft.com/office/drawing/2014/main" id="{E9B1814B-20D8-414B-19F2-B113447E4AA8}"/>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1784684" y="3769894"/>
            <a:ext cx="3882707" cy="2649955"/>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411"/>
                                        </p:tgtEl>
                                        <p:attrNameLst>
                                          <p:attrName>style.visibility</p:attrName>
                                        </p:attrNameLst>
                                      </p:cBhvr>
                                      <p:to>
                                        <p:strVal val="visible"/>
                                      </p:to>
                                    </p:set>
                                    <p:animEffect transition="in" filter="fade">
                                      <p:cBhvr>
                                        <p:cTn id="7" dur="1000"/>
                                        <p:tgtEl>
                                          <p:spTgt spid="17411"/>
                                        </p:tgtEl>
                                      </p:cBhvr>
                                    </p:animEffect>
                                    <p:anim calcmode="lin" valueType="num">
                                      <p:cBhvr>
                                        <p:cTn id="8" dur="1000" fill="hold"/>
                                        <p:tgtEl>
                                          <p:spTgt spid="17411"/>
                                        </p:tgtEl>
                                        <p:attrNameLst>
                                          <p:attrName>ppt_x</p:attrName>
                                        </p:attrNameLst>
                                      </p:cBhvr>
                                      <p:tavLst>
                                        <p:tav tm="0">
                                          <p:val>
                                            <p:strVal val="#ppt_x"/>
                                          </p:val>
                                        </p:tav>
                                        <p:tav tm="100000">
                                          <p:val>
                                            <p:strVal val="#ppt_x"/>
                                          </p:val>
                                        </p:tav>
                                      </p:tavLst>
                                    </p:anim>
                                    <p:anim calcmode="lin" valueType="num">
                                      <p:cBhvr>
                                        <p:cTn id="9" dur="1000" fill="hold"/>
                                        <p:tgtEl>
                                          <p:spTgt spid="174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AutoShape 2"/>
          <p:cNvSpPr>
            <a:spLocks noGrp="1" noChangeArrowheads="1"/>
          </p:cNvSpPr>
          <p:nvPr>
            <p:ph type="title"/>
          </p:nvPr>
        </p:nvSpPr>
        <p:spPr/>
        <p:txBody>
          <a:bodyPr vert="horz" wrap="square" lIns="91440" tIns="45720" rIns="91440" bIns="45720" numCol="1" rtlCol="0" anchor="ctr" anchorCtr="0" compatLnSpc="1">
            <a:prstTxWarp prst="textNoShape">
              <a:avLst/>
            </a:prstTxWarp>
            <a:normAutofit/>
          </a:bodyPr>
          <a:lstStyle/>
          <a:p>
            <a:pPr eaLnBrk="1" hangingPunct="1">
              <a:defRPr/>
            </a:pPr>
            <a:r>
              <a:rPr lang="tr-TR" sz="3600" i="1">
                <a:latin typeface="Comic Sans MS" pitchFamily="66" charset="0"/>
              </a:rPr>
              <a:t>ORGANİZASYONEL İNOVASYON</a:t>
            </a:r>
          </a:p>
        </p:txBody>
      </p:sp>
      <p:sp>
        <p:nvSpPr>
          <p:cNvPr id="18435" name="AutoShape 4"/>
          <p:cNvSpPr>
            <a:spLocks noChangeArrowheads="1"/>
          </p:cNvSpPr>
          <p:nvPr/>
        </p:nvSpPr>
        <p:spPr bwMode="auto">
          <a:xfrm>
            <a:off x="5808664" y="1916114"/>
            <a:ext cx="5545136" cy="3817937"/>
          </a:xfrm>
          <a:prstGeom prst="roundRect">
            <a:avLst>
              <a:gd name="adj" fmla="val 21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just" eaLnBrk="1" hangingPunct="1">
              <a:lnSpc>
                <a:spcPct val="90000"/>
              </a:lnSpc>
            </a:pPr>
            <a:r>
              <a:rPr lang="tr-TR" sz="2400"/>
              <a:t>Organizasyonel inovasyon, bir işletmenin veya kuruluşun, iş süreçleri, yapı, yönetim yaklaşımları, işbirliği şekilleri ve kültür gibi içsel faktörlerinde yapıcı ve dönüştürücü değişiklikler yaparak yeni ve değer yaratan bir şekilde gelişmesini ifade eder. Bu tür inovasyonlar, işletmenin daha etkin, verimli ve rekabetçi olmasını sağlar.</a:t>
            </a:r>
            <a:endParaRPr lang="tr-TR" altLang="tr-TR" sz="3600">
              <a:solidFill>
                <a:schemeClr val="hlink"/>
              </a:solidFill>
              <a:latin typeface="Comic Sans MS" pitchFamily="66" charset="0"/>
            </a:endParaRPr>
          </a:p>
        </p:txBody>
      </p:sp>
      <p:pic>
        <p:nvPicPr>
          <p:cNvPr id="19460" name="Picture 7" descr="personel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8214" y="2133601"/>
            <a:ext cx="3024187" cy="3382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435"/>
                                        </p:tgtEl>
                                        <p:attrNameLst>
                                          <p:attrName>style.visibility</p:attrName>
                                        </p:attrNameLst>
                                      </p:cBhvr>
                                      <p:to>
                                        <p:strVal val="visible"/>
                                      </p:to>
                                    </p:set>
                                    <p:animEffect transition="in" filter="fade">
                                      <p:cBhvr>
                                        <p:cTn id="7" dur="1000"/>
                                        <p:tgtEl>
                                          <p:spTgt spid="18435"/>
                                        </p:tgtEl>
                                      </p:cBhvr>
                                    </p:animEffect>
                                    <p:anim calcmode="lin" valueType="num">
                                      <p:cBhvr>
                                        <p:cTn id="8" dur="1000" fill="hold"/>
                                        <p:tgtEl>
                                          <p:spTgt spid="18435"/>
                                        </p:tgtEl>
                                        <p:attrNameLst>
                                          <p:attrName>ppt_x</p:attrName>
                                        </p:attrNameLst>
                                      </p:cBhvr>
                                      <p:tavLst>
                                        <p:tav tm="0">
                                          <p:val>
                                            <p:strVal val="#ppt_x"/>
                                          </p:val>
                                        </p:tav>
                                        <p:tav tm="100000">
                                          <p:val>
                                            <p:strVal val="#ppt_x"/>
                                          </p:val>
                                        </p:tav>
                                      </p:tavLst>
                                    </p:anim>
                                    <p:anim calcmode="lin" valueType="num">
                                      <p:cBhvr>
                                        <p:cTn id="9" dur="1000" fill="hold"/>
                                        <p:tgtEl>
                                          <p:spTgt spid="184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5655" name="Rectangle 155654">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5657" name="Rectangle 155656">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659" name="Rectangle 155658">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661" name="Rectangle 155660">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663" name="Rectangle 155662">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665" name="Freeform: Shape 155664">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5667" name="Rectangle 155666">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650" name="Rectangle 2">
            <a:extLst>
              <a:ext uri="{FF2B5EF4-FFF2-40B4-BE49-F238E27FC236}">
                <a16:creationId xmlns:a16="http://schemas.microsoft.com/office/drawing/2014/main" id="{03207AFB-83FF-BA79-498F-EEB31B860A92}"/>
              </a:ext>
            </a:extLst>
          </p:cNvPr>
          <p:cNvSpPr>
            <a:spLocks noGrp="1" noChangeArrowheads="1"/>
          </p:cNvSpPr>
          <p:nvPr>
            <p:ph type="title" idx="4294967295"/>
          </p:nvPr>
        </p:nvSpPr>
        <p:spPr>
          <a:xfrm>
            <a:off x="466722" y="586855"/>
            <a:ext cx="3201366" cy="3387497"/>
          </a:xfrm>
        </p:spPr>
        <p:txBody>
          <a:bodyPr vert="horz" lIns="91440" tIns="45720" rIns="91440" bIns="45720" rtlCol="0" anchor="b">
            <a:normAutofit/>
          </a:bodyPr>
          <a:lstStyle/>
          <a:p>
            <a:pPr algn="r">
              <a:defRPr/>
            </a:pPr>
            <a:r>
              <a:rPr lang="en-US" sz="4000" kern="1200">
                <a:solidFill>
                  <a:srgbClr val="FFFFFF"/>
                </a:solidFill>
                <a:latin typeface="+mj-lt"/>
                <a:ea typeface="+mj-ea"/>
                <a:cs typeface="+mj-cs"/>
              </a:rPr>
              <a:t>KRİZ KAVRAMI</a:t>
            </a:r>
          </a:p>
        </p:txBody>
      </p:sp>
      <p:sp>
        <p:nvSpPr>
          <p:cNvPr id="6148" name="Rectangle 3">
            <a:extLst>
              <a:ext uri="{FF2B5EF4-FFF2-40B4-BE49-F238E27FC236}">
                <a16:creationId xmlns:a16="http://schemas.microsoft.com/office/drawing/2014/main" id="{FA23504C-FD52-753E-4706-96D36A769464}"/>
              </a:ext>
            </a:extLst>
          </p:cNvPr>
          <p:cNvSpPr>
            <a:spLocks noGrp="1" noChangeArrowheads="1"/>
          </p:cNvSpPr>
          <p:nvPr>
            <p:ph type="body" idx="4294967295"/>
          </p:nvPr>
        </p:nvSpPr>
        <p:spPr>
          <a:xfrm>
            <a:off x="4810259" y="649480"/>
            <a:ext cx="6555347" cy="5546047"/>
          </a:xfrm>
        </p:spPr>
        <p:txBody>
          <a:bodyPr vert="horz" lIns="91440" tIns="45720" rIns="91440" bIns="45720" rtlCol="0" anchor="ctr">
            <a:normAutofit/>
          </a:bodyPr>
          <a:lstStyle/>
          <a:p>
            <a:pPr>
              <a:spcBef>
                <a:spcPct val="30000"/>
              </a:spcBef>
              <a:spcAft>
                <a:spcPct val="30000"/>
              </a:spcAft>
            </a:pPr>
            <a:r>
              <a:rPr lang="en-US" altLang="tr-TR" sz="2000"/>
              <a:t>Kriz, bir örgütün olağan fonksiyonlarını, amaçlarına ulaşmada kabul edilebilir başarısını, varlığını veya yaşamını sürdürmesini önemli ölçüde engelleyen, işgörenler, müşteriler veya ortaklar tarafından zararlı kişisel etkisi olduğu algılanan herhangi bir girişim ya da başarısız bir eylem olarak tanımlandığında, krizin sadece negatif ve tehdit edici yönlerine odaklanılmış olur. Bu, eksik bir tanımlamadır, çünkü kriz bazı durumlarda olumlu gelişmelere yol açabilir ve örgütün gelişimi için bir fırsat, bir dönüm noktası olabilir. Herhangi bir ilişkide kriz yaşanması, krizin çıktığı çatışmaların ilişkinin doğasını tehdit eder düzeye gelmesiyle gerçekleşir. </a:t>
            </a:r>
          </a:p>
        </p:txBody>
      </p:sp>
      <p:sp>
        <p:nvSpPr>
          <p:cNvPr id="6146" name="Slayt Numarası Yer Tutucusu 3">
            <a:extLst>
              <a:ext uri="{FF2B5EF4-FFF2-40B4-BE49-F238E27FC236}">
                <a16:creationId xmlns:a16="http://schemas.microsoft.com/office/drawing/2014/main" id="{8B01F89B-49E7-5854-C521-051482FFE3A8}"/>
              </a:ext>
            </a:extLst>
          </p:cNvPr>
          <p:cNvSpPr>
            <a:spLocks noGrp="1"/>
          </p:cNvSpPr>
          <p:nvPr>
            <p:ph type="sldNum" sz="quarter" idx="12"/>
          </p:nvPr>
        </p:nvSpPr>
        <p:spPr>
          <a:xfrm>
            <a:off x="11704320" y="6455664"/>
            <a:ext cx="448056"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05F60A6B-B698-47A8-8538-81A779BB63B2}" type="slidenum">
              <a:rPr lang="en-US" altLang="tr-TR" sz="1100">
                <a:solidFill>
                  <a:schemeClr val="tx1">
                    <a:lumMod val="50000"/>
                    <a:lumOff val="50000"/>
                  </a:schemeClr>
                </a:solidFill>
                <a:latin typeface="+mn-lt"/>
                <a:cs typeface="+mn-cs"/>
              </a:rPr>
              <a:pPr eaLnBrk="1" hangingPunct="1">
                <a:spcBef>
                  <a:spcPct val="0"/>
                </a:spcBef>
                <a:spcAft>
                  <a:spcPts val="600"/>
                </a:spcAft>
                <a:buFontTx/>
                <a:buNone/>
              </a:pPr>
              <a:t>4</a:t>
            </a:fld>
            <a:endParaRPr lang="en-US" altLang="tr-TR" sz="1100">
              <a:solidFill>
                <a:schemeClr val="tx1">
                  <a:lumMod val="50000"/>
                  <a:lumOff val="50000"/>
                </a:schemeClr>
              </a:solidFill>
              <a:latin typeface="+mn-lt"/>
              <a:cs typeface="+mn-cs"/>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AE20F385-FF86-DB65-408D-1821971A7EE1}"/>
              </a:ext>
            </a:extLst>
          </p:cNvPr>
          <p:cNvSpPr>
            <a:spLocks noGrp="1"/>
          </p:cNvSpPr>
          <p:nvPr>
            <p:ph type="title"/>
          </p:nvPr>
        </p:nvSpPr>
        <p:spPr>
          <a:xfrm>
            <a:off x="1115568" y="548640"/>
            <a:ext cx="10168128" cy="1179576"/>
          </a:xfrm>
        </p:spPr>
        <p:txBody>
          <a:bodyPr>
            <a:normAutofit/>
          </a:bodyPr>
          <a:lstStyle/>
          <a:p>
            <a:r>
              <a:rPr lang="tr-TR" sz="2800" b="0" i="0">
                <a:effectLst/>
                <a:highlight>
                  <a:srgbClr val="FFFFFF"/>
                </a:highlight>
                <a:latin typeface="Söhne"/>
              </a:rPr>
              <a:t>Organizasyonel inovasyon, genellikle şu alanlarda gerçekleşebilir:</a:t>
            </a:r>
            <a:br>
              <a:rPr lang="tr-TR" sz="2800" b="0" i="0">
                <a:effectLst/>
                <a:highlight>
                  <a:srgbClr val="FFFFFF"/>
                </a:highlight>
                <a:latin typeface="Söhne"/>
              </a:rPr>
            </a:br>
            <a:endParaRPr lang="tr-TR" sz="28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İçerik Yer Tutucusu 2">
            <a:extLst>
              <a:ext uri="{FF2B5EF4-FFF2-40B4-BE49-F238E27FC236}">
                <a16:creationId xmlns:a16="http://schemas.microsoft.com/office/drawing/2014/main" id="{AB9A359E-AB02-BF85-CEF6-5A1CCB629AFA}"/>
              </a:ext>
            </a:extLst>
          </p:cNvPr>
          <p:cNvSpPr>
            <a:spLocks noGrp="1"/>
          </p:cNvSpPr>
          <p:nvPr>
            <p:ph idx="1"/>
          </p:nvPr>
        </p:nvSpPr>
        <p:spPr>
          <a:xfrm>
            <a:off x="1115568" y="2481943"/>
            <a:ext cx="10168128" cy="3695020"/>
          </a:xfrm>
        </p:spPr>
        <p:txBody>
          <a:bodyPr>
            <a:normAutofit/>
          </a:bodyPr>
          <a:lstStyle/>
          <a:p>
            <a:pPr>
              <a:buFont typeface="+mj-lt"/>
              <a:buAutoNum type="arabicPeriod"/>
            </a:pPr>
            <a:r>
              <a:rPr lang="tr-TR" sz="1700" b="1" i="0">
                <a:effectLst/>
                <a:highlight>
                  <a:srgbClr val="FFFFFF"/>
                </a:highlight>
                <a:latin typeface="Söhne"/>
              </a:rPr>
              <a:t>İş Süreçleri:</a:t>
            </a:r>
            <a:r>
              <a:rPr lang="tr-TR" sz="1700" b="0" i="0">
                <a:effectLst/>
                <a:highlight>
                  <a:srgbClr val="FFFFFF"/>
                </a:highlight>
                <a:latin typeface="Söhne"/>
              </a:rPr>
              <a:t> Mevcut iş süreçlerinin optimize edilmesi veya tamamen yeni iş süreçlerinin uygulanması. Bu, işletmenin daha verimli çalışmasını ve maliyetlerin düşürülmesini sağlayabilir.</a:t>
            </a:r>
          </a:p>
          <a:p>
            <a:pPr>
              <a:buFont typeface="+mj-lt"/>
              <a:buAutoNum type="arabicPeriod"/>
            </a:pPr>
            <a:r>
              <a:rPr lang="tr-TR" sz="1700" b="1" i="0">
                <a:effectLst/>
                <a:highlight>
                  <a:srgbClr val="FFFFFF"/>
                </a:highlight>
                <a:latin typeface="Söhne"/>
              </a:rPr>
              <a:t>Yönetim Yaklaşımları:</a:t>
            </a:r>
            <a:r>
              <a:rPr lang="tr-TR" sz="1700" b="0" i="0">
                <a:effectLst/>
                <a:highlight>
                  <a:srgbClr val="FFFFFF"/>
                </a:highlight>
                <a:latin typeface="Söhne"/>
              </a:rPr>
              <a:t> Yönetim pratiklerinin değiştirilmesi veya yenilikçi yönetim tekniklerinin uygulanması. Örneğin, katılımcı yönetim modelleri, esnek çalışma programları veya performans yönetimi sistemlerindeki değişiklikler.</a:t>
            </a:r>
          </a:p>
          <a:p>
            <a:pPr>
              <a:buFont typeface="+mj-lt"/>
              <a:buAutoNum type="arabicPeriod"/>
            </a:pPr>
            <a:r>
              <a:rPr lang="tr-TR" sz="1700" b="1" i="0">
                <a:effectLst/>
                <a:highlight>
                  <a:srgbClr val="FFFFFF"/>
                </a:highlight>
                <a:latin typeface="Söhne"/>
              </a:rPr>
              <a:t>Yapısal Değişiklikler:</a:t>
            </a:r>
            <a:r>
              <a:rPr lang="tr-TR" sz="1700" b="0" i="0">
                <a:effectLst/>
                <a:highlight>
                  <a:srgbClr val="FFFFFF"/>
                </a:highlight>
                <a:latin typeface="Söhne"/>
              </a:rPr>
              <a:t> Organizasyonun yapısının yeniden düzenlenmesi veya yeni bir organizasyon yapısının benimsenmesi. Bu, daha çevik ve müşteri odaklı bir yapıya geçişi içerebilir.</a:t>
            </a:r>
          </a:p>
          <a:p>
            <a:pPr>
              <a:buFont typeface="+mj-lt"/>
              <a:buAutoNum type="arabicPeriod"/>
            </a:pPr>
            <a:r>
              <a:rPr lang="tr-TR" sz="1700" b="1" i="0">
                <a:effectLst/>
                <a:highlight>
                  <a:srgbClr val="FFFFFF"/>
                </a:highlight>
                <a:latin typeface="Söhne"/>
              </a:rPr>
              <a:t>İnovasyon Kültürü:</a:t>
            </a:r>
            <a:r>
              <a:rPr lang="tr-TR" sz="1700" b="0" i="0">
                <a:effectLst/>
                <a:highlight>
                  <a:srgbClr val="FFFFFF"/>
                </a:highlight>
                <a:latin typeface="Söhne"/>
              </a:rPr>
              <a:t> İnovasyonu teşvik eden ve destekleyen bir kültürün oluşturulması. Çalışanların fikirlerini paylaşmalarını teşvik etmek, risk almaya cesaretlendirmek ve yeniliği ödüllendirmek bu kültürün bir parçasıdır.</a:t>
            </a:r>
          </a:p>
          <a:p>
            <a:pPr>
              <a:buFont typeface="+mj-lt"/>
              <a:buAutoNum type="arabicPeriod"/>
            </a:pPr>
            <a:r>
              <a:rPr lang="tr-TR" sz="1700" b="1" i="0">
                <a:effectLst/>
                <a:highlight>
                  <a:srgbClr val="FFFFFF"/>
                </a:highlight>
                <a:latin typeface="Söhne"/>
              </a:rPr>
              <a:t>İşbirliği ve Ağlar:</a:t>
            </a:r>
            <a:r>
              <a:rPr lang="tr-TR" sz="1700" b="0" i="0">
                <a:effectLst/>
                <a:highlight>
                  <a:srgbClr val="FFFFFF"/>
                </a:highlight>
                <a:latin typeface="Söhne"/>
              </a:rPr>
              <a:t> İşletmenin dış dünya ile daha iyi işbirliği yapabilmesi için yeni ortaklıklar kurulması veya ağların genişletilmesi. Bu, yeni pazar fırsatlarını keşfetmeyi ve bilgi paylaşımını artırmayı sağlar.</a:t>
            </a:r>
          </a:p>
          <a:p>
            <a:endParaRPr lang="tr-TR" sz="1700"/>
          </a:p>
        </p:txBody>
      </p:sp>
    </p:spTree>
    <p:extLst>
      <p:ext uri="{BB962C8B-B14F-4D97-AF65-F5344CB8AC3E}">
        <p14:creationId xmlns:p14="http://schemas.microsoft.com/office/powerpoint/2010/main" val="37607731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488" name="Rectangle 2048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90" name="Freeform: Shape 2048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82" name="Rectangle 2"/>
          <p:cNvSpPr>
            <a:spLocks noGrp="1"/>
          </p:cNvSpPr>
          <p:nvPr>
            <p:ph type="title" idx="4294967295"/>
          </p:nvPr>
        </p:nvSpPr>
        <p:spPr bwMode="auto">
          <a:xfrm>
            <a:off x="686834" y="1153572"/>
            <a:ext cx="3200400" cy="446116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sz="3700" i="1">
                <a:solidFill>
                  <a:srgbClr val="FFFFFF"/>
                </a:solidFill>
                <a:latin typeface="Comic Sans MS" pitchFamily="66" charset="0"/>
              </a:rPr>
              <a:t>ÖRGÜTSEL YENİLENME</a:t>
            </a:r>
          </a:p>
        </p:txBody>
      </p:sp>
      <p:sp>
        <p:nvSpPr>
          <p:cNvPr id="20492" name="Arc 2049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0483" name="Rectangle 3"/>
          <p:cNvSpPr>
            <a:spLocks noGrp="1"/>
          </p:cNvSpPr>
          <p:nvPr>
            <p:ph type="body" idx="4294967295"/>
          </p:nvPr>
        </p:nvSpPr>
        <p:spPr>
          <a:xfrm>
            <a:off x="4447308" y="591344"/>
            <a:ext cx="6906491" cy="5585619"/>
          </a:xfrm>
        </p:spPr>
        <p:txBody>
          <a:bodyPr anchor="ctr">
            <a:normAutofit/>
          </a:bodyPr>
          <a:lstStyle/>
          <a:p>
            <a:r>
              <a:rPr lang="tr-TR" altLang="tr-TR">
                <a:latin typeface="Comic Sans MS" pitchFamily="66" charset="0"/>
              </a:rPr>
              <a:t>Örgütsel yenilenme, örgütlerin yeni şartlara uyum göstermesini, sorunlarını çözmesini, deneylerden yararlanmasını ve olgunluğa ulaşmasını sağlamak amacıyla, ihtiyaç duyulan değişmeyi başlatma, uygulama ve karşılama süreci olarak değerlendirilmektedir.</a:t>
            </a:r>
          </a:p>
          <a:p>
            <a:pPr>
              <a:buFont typeface="Wingdings" pitchFamily="2" charset="2"/>
              <a:buNone/>
            </a:pPr>
            <a:endParaRPr lang="tr-TR" altLang="tr-TR">
              <a:latin typeface="Comic Sans MS" pitchFamily="66" charset="0"/>
            </a:endParaRPr>
          </a:p>
          <a:p>
            <a:r>
              <a:rPr lang="tr-TR" altLang="tr-TR">
                <a:latin typeface="Comic Sans MS" pitchFamily="66" charset="0"/>
              </a:rPr>
              <a:t>Örgüt içerisindeki inovasyon ve uyumun tesisine ilişkin devam eden süreçtir.</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3"/>
          <p:cNvSpPr>
            <a:spLocks noGrp="1"/>
          </p:cNvSpPr>
          <p:nvPr>
            <p:ph type="body" idx="4294967295"/>
          </p:nvPr>
        </p:nvSpPr>
        <p:spPr>
          <a:xfrm>
            <a:off x="689811" y="908050"/>
            <a:ext cx="10956757" cy="5949950"/>
          </a:xfrm>
        </p:spPr>
        <p:txBody>
          <a:bodyPr>
            <a:normAutofit lnSpcReduction="10000"/>
          </a:bodyPr>
          <a:lstStyle/>
          <a:p>
            <a:pPr algn="ctr">
              <a:buFont typeface="Wingdings" pitchFamily="2" charset="2"/>
              <a:buNone/>
            </a:pPr>
            <a:r>
              <a:rPr lang="tr-TR" altLang="tr-TR" sz="2400" b="1">
                <a:latin typeface="Comic Sans MS" pitchFamily="66" charset="0"/>
              </a:rPr>
              <a:t>Örgütsel yenilenme şu kavramlarla ilişkilidir:</a:t>
            </a:r>
          </a:p>
          <a:p>
            <a:pPr>
              <a:buFont typeface="Wingdings" pitchFamily="2" charset="2"/>
              <a:buNone/>
            </a:pPr>
            <a:endParaRPr lang="tr-TR" altLang="tr-TR" sz="1400" b="1">
              <a:latin typeface="Comic Sans MS" pitchFamily="66" charset="0"/>
            </a:endParaRPr>
          </a:p>
          <a:p>
            <a:pPr algn="l">
              <a:buFont typeface="+mj-lt"/>
              <a:buAutoNum type="arabicPeriod"/>
            </a:pPr>
            <a:r>
              <a:rPr lang="tr-TR" sz="1800" b="1" i="0">
                <a:solidFill>
                  <a:srgbClr val="0D0D0D"/>
                </a:solidFill>
                <a:effectLst/>
                <a:highlight>
                  <a:srgbClr val="FFFFFF"/>
                </a:highlight>
                <a:latin typeface="Söhne"/>
              </a:rPr>
              <a:t>Örgütsel Değişim:</a:t>
            </a:r>
            <a:r>
              <a:rPr lang="tr-TR" sz="1800" b="0" i="0">
                <a:solidFill>
                  <a:srgbClr val="0D0D0D"/>
                </a:solidFill>
                <a:effectLst/>
                <a:highlight>
                  <a:srgbClr val="FFFFFF"/>
                </a:highlight>
                <a:latin typeface="Söhne"/>
              </a:rPr>
              <a:t> Örgütsel yenilenme, temelde bir tür örgütsel değişimi ifade eder. Bu değişim, işletmenin mevcut durumundan daha iyi bir geleceğe doğru ilerlemek için yapılan bilinçli ve sistemli değişiklikleri kapsar.</a:t>
            </a:r>
          </a:p>
          <a:p>
            <a:pPr algn="l">
              <a:buFont typeface="+mj-lt"/>
              <a:buAutoNum type="arabicPeriod"/>
            </a:pPr>
            <a:r>
              <a:rPr lang="tr-TR" sz="1800" b="1" i="0">
                <a:solidFill>
                  <a:srgbClr val="0D0D0D"/>
                </a:solidFill>
                <a:effectLst/>
                <a:highlight>
                  <a:srgbClr val="FFFFFF"/>
                </a:highlight>
                <a:latin typeface="Söhne"/>
              </a:rPr>
              <a:t>Yenilik, Yenilikçilik:</a:t>
            </a:r>
            <a:r>
              <a:rPr lang="tr-TR" sz="1800" b="0" i="0">
                <a:solidFill>
                  <a:srgbClr val="0D0D0D"/>
                </a:solidFill>
                <a:effectLst/>
                <a:highlight>
                  <a:srgbClr val="FFFFFF"/>
                </a:highlight>
                <a:latin typeface="Söhne"/>
              </a:rPr>
              <a:t> Örgütsel yenilenme, yenilik ve yenilikçilikle sıkı bir şekilde ilişkilidir. İşletmeler yenilik yoluyla sürekli olarak kendilerini yenilemeye çalışırken, yeni fikirleri ve teknolojileri benimseyerek rekabet avantajı elde etmeye çalışırlar.</a:t>
            </a:r>
          </a:p>
          <a:p>
            <a:pPr algn="l">
              <a:buFont typeface="+mj-lt"/>
              <a:buAutoNum type="arabicPeriod"/>
            </a:pPr>
            <a:r>
              <a:rPr lang="tr-TR" sz="1800" b="1" i="0">
                <a:solidFill>
                  <a:srgbClr val="0D0D0D"/>
                </a:solidFill>
                <a:effectLst/>
                <a:highlight>
                  <a:srgbClr val="FFFFFF"/>
                </a:highlight>
                <a:latin typeface="Söhne"/>
              </a:rPr>
              <a:t>Bilgi Tasarımı:</a:t>
            </a:r>
            <a:r>
              <a:rPr lang="tr-TR" sz="1800" b="0" i="0">
                <a:solidFill>
                  <a:srgbClr val="0D0D0D"/>
                </a:solidFill>
                <a:effectLst/>
                <a:highlight>
                  <a:srgbClr val="FFFFFF"/>
                </a:highlight>
                <a:latin typeface="Söhne"/>
              </a:rPr>
              <a:t> Örgütsel yenilenme sürecinde, bilgi yönetimi ve bilgi tasarımı önemli bir rol oynar. Bilginin etkili bir şekilde paylaşılması, yönetilmesi ve kullanılması, işletmenin değişime ve yeniliğe daha iyi adapte olmasını sağlar.</a:t>
            </a:r>
          </a:p>
          <a:p>
            <a:pPr algn="l">
              <a:buFont typeface="+mj-lt"/>
              <a:buAutoNum type="arabicPeriod"/>
            </a:pPr>
            <a:r>
              <a:rPr lang="tr-TR" sz="1800" b="1" i="0">
                <a:solidFill>
                  <a:srgbClr val="0D0D0D"/>
                </a:solidFill>
                <a:effectLst/>
                <a:highlight>
                  <a:srgbClr val="FFFFFF"/>
                </a:highlight>
                <a:latin typeface="Söhne"/>
              </a:rPr>
              <a:t>Stratejik Esneklik:</a:t>
            </a:r>
            <a:r>
              <a:rPr lang="tr-TR" sz="1800" b="0" i="0">
                <a:solidFill>
                  <a:srgbClr val="0D0D0D"/>
                </a:solidFill>
                <a:effectLst/>
                <a:highlight>
                  <a:srgbClr val="FFFFFF"/>
                </a:highlight>
                <a:latin typeface="Söhne"/>
              </a:rPr>
              <a:t> Örgütsel yenilenme, işletmenin stratejik esnekliğini artırmayı hedefler. Değişen pazar koşullarına veya dışsal faktörlere daha hızlı ve etkili bir şekilde adapte olma yeteneği, işletmelerin rekabet avantajını korumasına yardımcı olur.</a:t>
            </a:r>
          </a:p>
          <a:p>
            <a:pPr algn="l">
              <a:buFont typeface="+mj-lt"/>
              <a:buAutoNum type="arabicPeriod"/>
            </a:pPr>
            <a:r>
              <a:rPr lang="tr-TR" sz="1800" b="1" i="0">
                <a:solidFill>
                  <a:srgbClr val="0D0D0D"/>
                </a:solidFill>
                <a:effectLst/>
                <a:highlight>
                  <a:srgbClr val="FFFFFF"/>
                </a:highlight>
                <a:latin typeface="Söhne"/>
              </a:rPr>
              <a:t>Örgütsel Çeviklik:</a:t>
            </a:r>
            <a:r>
              <a:rPr lang="tr-TR" sz="1800" b="0" i="0">
                <a:solidFill>
                  <a:srgbClr val="0D0D0D"/>
                </a:solidFill>
                <a:effectLst/>
                <a:highlight>
                  <a:srgbClr val="FFFFFF"/>
                </a:highlight>
                <a:latin typeface="Söhne"/>
              </a:rPr>
              <a:t> Örgütsel yenilenme süreci, işletmenin örgütsel çevikliğini artırmayı amaçlar. Çeviklik, işletmenin hızlı kararlar almasını, esnek bir yapı oluşturmasını ve değişen koşullara kolayca uyum sağlamasını ifade eder.</a:t>
            </a:r>
          </a:p>
          <a:p>
            <a:pPr algn="l">
              <a:buFont typeface="+mj-lt"/>
              <a:buAutoNum type="arabicPeriod"/>
            </a:pPr>
            <a:r>
              <a:rPr lang="tr-TR" sz="1800" b="1" i="0">
                <a:solidFill>
                  <a:srgbClr val="0D0D0D"/>
                </a:solidFill>
                <a:effectLst/>
                <a:highlight>
                  <a:srgbClr val="FFFFFF"/>
                </a:highlight>
                <a:latin typeface="Söhne"/>
              </a:rPr>
              <a:t>Sürekli İyileştirme:</a:t>
            </a:r>
            <a:r>
              <a:rPr lang="tr-TR" sz="1800" b="0" i="0">
                <a:solidFill>
                  <a:srgbClr val="0D0D0D"/>
                </a:solidFill>
                <a:effectLst/>
                <a:highlight>
                  <a:srgbClr val="FFFFFF"/>
                </a:highlight>
                <a:latin typeface="Söhne"/>
              </a:rPr>
              <a:t> Örgütsel yenilenme süreci, sürekli iyileştirmeyi teşvik eder. İşletmeler, sürekli olarak iş süreçlerini, performanslarını ve operasyonel verimliliklerini geliştirmeye odaklanarak yenilik ve değişim sağlarlar.</a:t>
            </a:r>
          </a:p>
          <a:p>
            <a:pPr algn="l">
              <a:buFont typeface="+mj-lt"/>
              <a:buAutoNum type="arabicPeriod"/>
            </a:pPr>
            <a:r>
              <a:rPr lang="tr-TR" sz="1800" b="1" i="0">
                <a:solidFill>
                  <a:srgbClr val="0D0D0D"/>
                </a:solidFill>
                <a:effectLst/>
                <a:highlight>
                  <a:srgbClr val="FFFFFF"/>
                </a:highlight>
                <a:latin typeface="Söhne"/>
              </a:rPr>
              <a:t>İş Süreçlerinin Yeniden Tasarımı:</a:t>
            </a:r>
            <a:r>
              <a:rPr lang="tr-TR" sz="1800" b="0" i="0">
                <a:solidFill>
                  <a:srgbClr val="0D0D0D"/>
                </a:solidFill>
                <a:effectLst/>
                <a:highlight>
                  <a:srgbClr val="FFFFFF"/>
                </a:highlight>
                <a:latin typeface="Söhne"/>
              </a:rPr>
              <a:t> Örgütsel yenilenme, işletmenin iş süreçlerini yeniden tasarlama ve optimize etme sürecini içerir. Bu, daha verimli, hızlı ve müşteri odaklı bir iş yapısının oluşturulmasını sağlar.</a:t>
            </a:r>
          </a:p>
          <a:p>
            <a:pPr algn="l">
              <a:buFont typeface="+mj-lt"/>
              <a:buAutoNum type="arabicPeriod"/>
            </a:pPr>
            <a:r>
              <a:rPr lang="tr-TR" sz="1800" b="1" i="0">
                <a:solidFill>
                  <a:srgbClr val="0D0D0D"/>
                </a:solidFill>
                <a:effectLst/>
                <a:highlight>
                  <a:srgbClr val="FFFFFF"/>
                </a:highlight>
                <a:latin typeface="Söhne"/>
              </a:rPr>
              <a:t>Kendi Kendini Örgütleyen:</a:t>
            </a:r>
            <a:r>
              <a:rPr lang="tr-TR" sz="1800" b="0" i="0">
                <a:solidFill>
                  <a:srgbClr val="0D0D0D"/>
                </a:solidFill>
                <a:effectLst/>
                <a:highlight>
                  <a:srgbClr val="FFFFFF"/>
                </a:highlight>
                <a:latin typeface="Söhne"/>
              </a:rPr>
              <a:t> Örgütsel yenilenme süreci, işletmenin kendi kendini örgütleyen ve daha esnek bir yapıya dönüşmesini teşvik edebilir. Bu, ekiplerin daha otonom ve proaktif olmasını sağlayarak inovasyonu teşvik eder.</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712" name="Rectangle 72711">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14" name="Freeform: Shape 72713">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55" name="Rectangle 5"/>
          <p:cNvSpPr>
            <a:spLocks noGrp="1"/>
          </p:cNvSpPr>
          <p:nvPr>
            <p:ph type="title" idx="4294967295"/>
          </p:nvPr>
        </p:nvSpPr>
        <p:spPr bwMode="auto">
          <a:xfrm>
            <a:off x="686834" y="1153572"/>
            <a:ext cx="3200400" cy="446116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i="1">
                <a:solidFill>
                  <a:srgbClr val="FFFFFF"/>
                </a:solidFill>
                <a:latin typeface="Comic Sans MS" pitchFamily="66" charset="0"/>
              </a:rPr>
              <a:t>Örgütsel Yenilenme Faktörleri</a:t>
            </a:r>
          </a:p>
        </p:txBody>
      </p:sp>
      <p:sp>
        <p:nvSpPr>
          <p:cNvPr id="72716" name="Arc 72715">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2707" name="Rectangle 3"/>
          <p:cNvSpPr>
            <a:spLocks noGrp="1"/>
          </p:cNvSpPr>
          <p:nvPr>
            <p:ph type="body" idx="4294967295"/>
          </p:nvPr>
        </p:nvSpPr>
        <p:spPr>
          <a:xfrm>
            <a:off x="4447308" y="591344"/>
            <a:ext cx="6906491" cy="5585619"/>
          </a:xfrm>
        </p:spPr>
        <p:txBody>
          <a:bodyPr anchor="ctr">
            <a:normAutofit/>
          </a:bodyPr>
          <a:lstStyle/>
          <a:p>
            <a:pPr marL="457200" indent="-457200">
              <a:buNone/>
            </a:pPr>
            <a:endParaRPr lang="tr-TR" altLang="tr-TR" b="1">
              <a:latin typeface="Comic Sans MS" pitchFamily="66" charset="0"/>
            </a:endParaRPr>
          </a:p>
          <a:p>
            <a:pPr marL="457200" indent="-457200">
              <a:buNone/>
            </a:pPr>
            <a:endParaRPr lang="tr-TR" altLang="tr-TR" b="1">
              <a:latin typeface="Comic Sans MS" pitchFamily="66" charset="0"/>
            </a:endParaRPr>
          </a:p>
          <a:p>
            <a:pPr marL="457200" indent="-457200">
              <a:buFont typeface="Wingdings" pitchFamily="2" charset="2"/>
              <a:buAutoNum type="arabicParenR"/>
            </a:pPr>
            <a:r>
              <a:rPr lang="tr-TR" altLang="tr-TR">
                <a:latin typeface="Comic Sans MS" pitchFamily="66" charset="0"/>
              </a:rPr>
              <a:t>Stratejik yetenek (Strategic competence)</a:t>
            </a:r>
          </a:p>
          <a:p>
            <a:pPr marL="457200" indent="-457200">
              <a:buFont typeface="Wingdings" pitchFamily="2" charset="2"/>
              <a:buAutoNum type="arabicParenR"/>
            </a:pPr>
            <a:r>
              <a:rPr lang="tr-TR" altLang="tr-TR">
                <a:latin typeface="Comic Sans MS" pitchFamily="66" charset="0"/>
              </a:rPr>
              <a:t>Zaman kullanımı (Exploting time)</a:t>
            </a:r>
          </a:p>
          <a:p>
            <a:pPr marL="457200" indent="-457200">
              <a:buFont typeface="Wingdings" pitchFamily="2" charset="2"/>
              <a:buAutoNum type="arabicParenR"/>
            </a:pPr>
            <a:r>
              <a:rPr lang="tr-TR" altLang="tr-TR">
                <a:latin typeface="Comic Sans MS" pitchFamily="66" charset="0"/>
              </a:rPr>
              <a:t>Öğrenme odaklılık (Learning orientation)</a:t>
            </a:r>
          </a:p>
          <a:p>
            <a:pPr marL="457200" indent="-457200">
              <a:buFont typeface="Wingdings" pitchFamily="2" charset="2"/>
              <a:buAutoNum type="arabicParenR"/>
            </a:pPr>
            <a:r>
              <a:rPr lang="tr-TR" altLang="tr-TR">
                <a:latin typeface="Comic Sans MS" pitchFamily="66" charset="0"/>
              </a:rPr>
              <a:t>Bağlanırlık (Connectivity)</a:t>
            </a:r>
          </a:p>
          <a:p>
            <a:pPr marL="457200" indent="-457200">
              <a:buFont typeface="Wingdings" pitchFamily="2" charset="2"/>
              <a:buAutoNum type="arabicParenR"/>
            </a:pPr>
            <a:r>
              <a:rPr lang="tr-TR" altLang="tr-TR">
                <a:latin typeface="Comic Sans MS" pitchFamily="66" charset="0"/>
              </a:rPr>
              <a:t>Bilgi yönetimi (Managing knowledge)</a:t>
            </a:r>
          </a:p>
          <a:p>
            <a:pPr marL="457200" indent="-457200">
              <a:buFont typeface="Wingdings" pitchFamily="2" charset="2"/>
              <a:buAutoNum type="arabicParenR"/>
            </a:pPr>
            <a:r>
              <a:rPr lang="tr-TR" altLang="tr-TR">
                <a:latin typeface="Comic Sans MS" pitchFamily="66" charset="0"/>
              </a:rPr>
              <a:t>Liderlik (Leadeship)</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iterate type="wd">
                                    <p:tmPct val="10000"/>
                                  </p:iterate>
                                  <p:childTnLst>
                                    <p:set>
                                      <p:cBhvr>
                                        <p:cTn id="6" dur="1" fill="hold">
                                          <p:stCondLst>
                                            <p:cond delay="0"/>
                                          </p:stCondLst>
                                        </p:cTn>
                                        <p:tgtEl>
                                          <p:spTgt spid="72707">
                                            <p:txEl>
                                              <p:pRg st="2" end="2"/>
                                            </p:txEl>
                                          </p:spTgt>
                                        </p:tgtEl>
                                        <p:attrNameLst>
                                          <p:attrName>style.visibility</p:attrName>
                                        </p:attrNameLst>
                                      </p:cBhvr>
                                      <p:to>
                                        <p:strVal val="visible"/>
                                      </p:to>
                                    </p:set>
                                    <p:animEffect transition="in" filter="fade">
                                      <p:cBhvr>
                                        <p:cTn id="7" dur="1000"/>
                                        <p:tgtEl>
                                          <p:spTgt spid="72707">
                                            <p:txEl>
                                              <p:pRg st="2" end="2"/>
                                            </p:txEl>
                                          </p:spTgt>
                                        </p:tgtEl>
                                      </p:cBhvr>
                                    </p:animEffect>
                                    <p:anim calcmode="lin" valueType="num">
                                      <p:cBhvr>
                                        <p:cTn id="8" dur="1000" fill="hold"/>
                                        <p:tgtEl>
                                          <p:spTgt spid="72707">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7270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grpId="0" nodeType="clickEffect">
                                  <p:stCondLst>
                                    <p:cond delay="0"/>
                                  </p:stCondLst>
                                  <p:iterate type="wd">
                                    <p:tmPct val="10000"/>
                                  </p:iterate>
                                  <p:childTnLst>
                                    <p:set>
                                      <p:cBhvr>
                                        <p:cTn id="13" dur="1" fill="hold">
                                          <p:stCondLst>
                                            <p:cond delay="0"/>
                                          </p:stCondLst>
                                        </p:cTn>
                                        <p:tgtEl>
                                          <p:spTgt spid="72707">
                                            <p:txEl>
                                              <p:pRg st="3" end="3"/>
                                            </p:txEl>
                                          </p:spTgt>
                                        </p:tgtEl>
                                        <p:attrNameLst>
                                          <p:attrName>style.visibility</p:attrName>
                                        </p:attrNameLst>
                                      </p:cBhvr>
                                      <p:to>
                                        <p:strVal val="visible"/>
                                      </p:to>
                                    </p:set>
                                    <p:animEffect transition="in" filter="fade">
                                      <p:cBhvr>
                                        <p:cTn id="14" dur="1000"/>
                                        <p:tgtEl>
                                          <p:spTgt spid="72707">
                                            <p:txEl>
                                              <p:pRg st="3" end="3"/>
                                            </p:txEl>
                                          </p:spTgt>
                                        </p:tgtEl>
                                      </p:cBhvr>
                                    </p:animEffect>
                                    <p:anim calcmode="lin" valueType="num">
                                      <p:cBhvr>
                                        <p:cTn id="15" dur="1000" fill="hold"/>
                                        <p:tgtEl>
                                          <p:spTgt spid="72707">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7270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iterate type="wd">
                                    <p:tmPct val="10000"/>
                                  </p:iterate>
                                  <p:childTnLst>
                                    <p:set>
                                      <p:cBhvr>
                                        <p:cTn id="20" dur="1" fill="hold">
                                          <p:stCondLst>
                                            <p:cond delay="0"/>
                                          </p:stCondLst>
                                        </p:cTn>
                                        <p:tgtEl>
                                          <p:spTgt spid="72707">
                                            <p:txEl>
                                              <p:pRg st="4" end="4"/>
                                            </p:txEl>
                                          </p:spTgt>
                                        </p:tgtEl>
                                        <p:attrNameLst>
                                          <p:attrName>style.visibility</p:attrName>
                                        </p:attrNameLst>
                                      </p:cBhvr>
                                      <p:to>
                                        <p:strVal val="visible"/>
                                      </p:to>
                                    </p:set>
                                    <p:animEffect transition="in" filter="fade">
                                      <p:cBhvr>
                                        <p:cTn id="21" dur="1000"/>
                                        <p:tgtEl>
                                          <p:spTgt spid="72707">
                                            <p:txEl>
                                              <p:pRg st="4" end="4"/>
                                            </p:txEl>
                                          </p:spTgt>
                                        </p:tgtEl>
                                      </p:cBhvr>
                                    </p:animEffect>
                                    <p:anim calcmode="lin" valueType="num">
                                      <p:cBhvr>
                                        <p:cTn id="22" dur="1000" fill="hold"/>
                                        <p:tgtEl>
                                          <p:spTgt spid="72707">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7270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grpId="0" nodeType="clickEffect">
                                  <p:stCondLst>
                                    <p:cond delay="0"/>
                                  </p:stCondLst>
                                  <p:iterate type="wd">
                                    <p:tmPct val="10000"/>
                                  </p:iterate>
                                  <p:childTnLst>
                                    <p:set>
                                      <p:cBhvr>
                                        <p:cTn id="27" dur="1" fill="hold">
                                          <p:stCondLst>
                                            <p:cond delay="0"/>
                                          </p:stCondLst>
                                        </p:cTn>
                                        <p:tgtEl>
                                          <p:spTgt spid="72707">
                                            <p:txEl>
                                              <p:pRg st="5" end="5"/>
                                            </p:txEl>
                                          </p:spTgt>
                                        </p:tgtEl>
                                        <p:attrNameLst>
                                          <p:attrName>style.visibility</p:attrName>
                                        </p:attrNameLst>
                                      </p:cBhvr>
                                      <p:to>
                                        <p:strVal val="visible"/>
                                      </p:to>
                                    </p:set>
                                    <p:animEffect transition="in" filter="fade">
                                      <p:cBhvr>
                                        <p:cTn id="28" dur="1000"/>
                                        <p:tgtEl>
                                          <p:spTgt spid="72707">
                                            <p:txEl>
                                              <p:pRg st="5" end="5"/>
                                            </p:txEl>
                                          </p:spTgt>
                                        </p:tgtEl>
                                      </p:cBhvr>
                                    </p:animEffect>
                                    <p:anim calcmode="lin" valueType="num">
                                      <p:cBhvr>
                                        <p:cTn id="29" dur="1000" fill="hold"/>
                                        <p:tgtEl>
                                          <p:spTgt spid="72707">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7270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grpId="0" nodeType="clickEffect">
                                  <p:stCondLst>
                                    <p:cond delay="0"/>
                                  </p:stCondLst>
                                  <p:iterate type="wd">
                                    <p:tmPct val="10000"/>
                                  </p:iterate>
                                  <p:childTnLst>
                                    <p:set>
                                      <p:cBhvr>
                                        <p:cTn id="34" dur="1" fill="hold">
                                          <p:stCondLst>
                                            <p:cond delay="0"/>
                                          </p:stCondLst>
                                        </p:cTn>
                                        <p:tgtEl>
                                          <p:spTgt spid="72707">
                                            <p:txEl>
                                              <p:pRg st="6" end="6"/>
                                            </p:txEl>
                                          </p:spTgt>
                                        </p:tgtEl>
                                        <p:attrNameLst>
                                          <p:attrName>style.visibility</p:attrName>
                                        </p:attrNameLst>
                                      </p:cBhvr>
                                      <p:to>
                                        <p:strVal val="visible"/>
                                      </p:to>
                                    </p:set>
                                    <p:animEffect transition="in" filter="fade">
                                      <p:cBhvr>
                                        <p:cTn id="35" dur="1000"/>
                                        <p:tgtEl>
                                          <p:spTgt spid="72707">
                                            <p:txEl>
                                              <p:pRg st="6" end="6"/>
                                            </p:txEl>
                                          </p:spTgt>
                                        </p:tgtEl>
                                      </p:cBhvr>
                                    </p:animEffect>
                                    <p:anim calcmode="lin" valueType="num">
                                      <p:cBhvr>
                                        <p:cTn id="36" dur="1000" fill="hold"/>
                                        <p:tgtEl>
                                          <p:spTgt spid="72707">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72707">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42" presetClass="entr" presetSubtype="0" fill="hold" grpId="0" nodeType="clickEffect">
                                  <p:stCondLst>
                                    <p:cond delay="0"/>
                                  </p:stCondLst>
                                  <p:iterate type="wd">
                                    <p:tmPct val="10000"/>
                                  </p:iterate>
                                  <p:childTnLst>
                                    <p:set>
                                      <p:cBhvr>
                                        <p:cTn id="41" dur="1" fill="hold">
                                          <p:stCondLst>
                                            <p:cond delay="0"/>
                                          </p:stCondLst>
                                        </p:cTn>
                                        <p:tgtEl>
                                          <p:spTgt spid="72707">
                                            <p:txEl>
                                              <p:pRg st="7" end="7"/>
                                            </p:txEl>
                                          </p:spTgt>
                                        </p:tgtEl>
                                        <p:attrNameLst>
                                          <p:attrName>style.visibility</p:attrName>
                                        </p:attrNameLst>
                                      </p:cBhvr>
                                      <p:to>
                                        <p:strVal val="visible"/>
                                      </p:to>
                                    </p:set>
                                    <p:animEffect transition="in" filter="fade">
                                      <p:cBhvr>
                                        <p:cTn id="42" dur="1000"/>
                                        <p:tgtEl>
                                          <p:spTgt spid="72707">
                                            <p:txEl>
                                              <p:pRg st="7" end="7"/>
                                            </p:txEl>
                                          </p:spTgt>
                                        </p:tgtEl>
                                      </p:cBhvr>
                                    </p:animEffect>
                                    <p:anim calcmode="lin" valueType="num">
                                      <p:cBhvr>
                                        <p:cTn id="43" dur="1000" fill="hold"/>
                                        <p:tgtEl>
                                          <p:spTgt spid="72707">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72707">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707"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584" name="Rectangle 24583">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86" name="Oval 24585">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78" name="Rectangle 2"/>
          <p:cNvSpPr>
            <a:spLocks noGrp="1"/>
          </p:cNvSpPr>
          <p:nvPr>
            <p:ph type="title" idx="4294967295"/>
          </p:nvPr>
        </p:nvSpPr>
        <p:spPr bwMode="auto">
          <a:xfrm>
            <a:off x="1171074" y="1396686"/>
            <a:ext cx="3240506" cy="4064628"/>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i="1">
                <a:solidFill>
                  <a:srgbClr val="FFFFFF"/>
                </a:solidFill>
                <a:latin typeface="Comic Sans MS" pitchFamily="66" charset="0"/>
              </a:rPr>
              <a:t>Stratejik Yetenek</a:t>
            </a:r>
          </a:p>
        </p:txBody>
      </p:sp>
      <p:sp>
        <p:nvSpPr>
          <p:cNvPr id="24588" name="Arc 24587">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4590" name="Oval 24589">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4579" name="Rectangle 3"/>
          <p:cNvSpPr>
            <a:spLocks noGrp="1"/>
          </p:cNvSpPr>
          <p:nvPr>
            <p:ph type="body" idx="4294967295"/>
          </p:nvPr>
        </p:nvSpPr>
        <p:spPr>
          <a:xfrm>
            <a:off x="5370153" y="1526033"/>
            <a:ext cx="5536397" cy="3935281"/>
          </a:xfrm>
        </p:spPr>
        <p:txBody>
          <a:bodyPr>
            <a:normAutofit/>
          </a:bodyPr>
          <a:lstStyle/>
          <a:p>
            <a:pPr>
              <a:buFont typeface="Wingdings" pitchFamily="2" charset="2"/>
              <a:buNone/>
            </a:pPr>
            <a:endParaRPr lang="tr-TR" altLang="tr-TR" sz="1800"/>
          </a:p>
          <a:p>
            <a:pPr>
              <a:buFont typeface="Wingdings" pitchFamily="2" charset="2"/>
              <a:buNone/>
            </a:pPr>
            <a:r>
              <a:rPr lang="tr-TR" altLang="tr-TR" sz="1800">
                <a:latin typeface="Comic Sans MS" pitchFamily="66" charset="0"/>
              </a:rPr>
              <a:t>Örgütün, değer yaratarak rakiplerinden ayrılmasını, ayrıcalıklı bir konum elde etmesini mümkün kılan, taklit edilmesi güç yeteneklerdir. Şunları gerektirir:</a:t>
            </a:r>
          </a:p>
          <a:p>
            <a:r>
              <a:rPr lang="tr-TR" altLang="tr-TR" sz="1800">
                <a:latin typeface="Comic Sans MS" pitchFamily="66" charset="0"/>
              </a:rPr>
              <a:t>Açık, paylaşılan, anlaşılır strateji ve hedefler</a:t>
            </a:r>
          </a:p>
          <a:p>
            <a:r>
              <a:rPr lang="tr-TR" altLang="tr-TR" sz="1800">
                <a:latin typeface="Comic Sans MS" pitchFamily="66" charset="0"/>
              </a:rPr>
              <a:t>Güçlü örgütsel kültür ve kurumsal kimlik</a:t>
            </a:r>
          </a:p>
          <a:p>
            <a:r>
              <a:rPr lang="tr-TR" altLang="tr-TR" sz="1800">
                <a:latin typeface="Comic Sans MS" pitchFamily="66" charset="0"/>
              </a:rPr>
              <a:t>Yenilikçilik, risk alma ve gelecek yönelimli olma</a:t>
            </a:r>
          </a:p>
          <a:p>
            <a:r>
              <a:rPr lang="tr-TR" altLang="tr-TR" sz="1800">
                <a:latin typeface="Comic Sans MS" pitchFamily="66" charset="0"/>
              </a:rPr>
              <a:t>Proaktiflik</a:t>
            </a:r>
          </a:p>
          <a:p>
            <a:r>
              <a:rPr lang="tr-TR" altLang="tr-TR" sz="1800">
                <a:latin typeface="Comic Sans MS" pitchFamily="66" charset="0"/>
              </a:rPr>
              <a:t>Müşteri odaklılık</a:t>
            </a:r>
          </a:p>
          <a:p>
            <a:r>
              <a:rPr lang="tr-TR" altLang="tr-TR" sz="1800">
                <a:latin typeface="Comic Sans MS" pitchFamily="66" charset="0"/>
              </a:rPr>
              <a:t>Çalışan bağlılığı ve performansı</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4769" name="Rectangle 74768">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5602" name="Rectangle 2"/>
          <p:cNvSpPr>
            <a:spLocks noGrp="1"/>
          </p:cNvSpPr>
          <p:nvPr>
            <p:ph type="title" idx="4294967295"/>
          </p:nvPr>
        </p:nvSpPr>
        <p:spPr bwMode="auto">
          <a:xfrm>
            <a:off x="838200" y="365125"/>
            <a:ext cx="5393361" cy="132556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i="1">
                <a:latin typeface="Comic Sans MS" pitchFamily="66" charset="0"/>
              </a:rPr>
              <a:t>Zaman Kullanımı</a:t>
            </a:r>
          </a:p>
        </p:txBody>
      </p:sp>
      <p:sp>
        <p:nvSpPr>
          <p:cNvPr id="74755" name="Rectangle 3"/>
          <p:cNvSpPr>
            <a:spLocks noGrp="1"/>
          </p:cNvSpPr>
          <p:nvPr>
            <p:ph type="body" idx="4294967295"/>
          </p:nvPr>
        </p:nvSpPr>
        <p:spPr>
          <a:xfrm>
            <a:off x="838200" y="1825625"/>
            <a:ext cx="5393361" cy="4351338"/>
          </a:xfrm>
        </p:spPr>
        <p:txBody>
          <a:bodyPr>
            <a:normAutofit/>
          </a:bodyPr>
          <a:lstStyle/>
          <a:p>
            <a:pPr>
              <a:buFont typeface="Wingdings" pitchFamily="2" charset="2"/>
              <a:buNone/>
            </a:pPr>
            <a:r>
              <a:rPr lang="tr-TR" altLang="tr-TR">
                <a:latin typeface="Comic Sans MS" pitchFamily="66" charset="0"/>
              </a:rPr>
              <a:t>Örgüt birimlerinin, amaca yönelik olarak, sinerjik bir şekilde çalışması gerektiğine işaret eder. Eşzamanlı faaliyetlerin başarı ile yürütülmesine odaklanılmalıdır.</a:t>
            </a:r>
          </a:p>
        </p:txBody>
      </p:sp>
      <p:sp>
        <p:nvSpPr>
          <p:cNvPr id="74771"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4773"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4755">
                                            <p:txEl>
                                              <p:pRg st="0" end="0"/>
                                            </p:txEl>
                                          </p:spTgt>
                                        </p:tgtEl>
                                        <p:attrNameLst>
                                          <p:attrName>style.visibility</p:attrName>
                                        </p:attrNameLst>
                                      </p:cBhvr>
                                      <p:to>
                                        <p:strVal val="visible"/>
                                      </p:to>
                                    </p:set>
                                    <p:animEffect transition="in" filter="fade">
                                      <p:cBhvr>
                                        <p:cTn id="7" dur="1000"/>
                                        <p:tgtEl>
                                          <p:spTgt spid="74755">
                                            <p:txEl>
                                              <p:pRg st="0" end="0"/>
                                            </p:txEl>
                                          </p:spTgt>
                                        </p:tgtEl>
                                      </p:cBhvr>
                                    </p:animEffect>
                                    <p:anim calcmode="lin" valueType="num">
                                      <p:cBhvr>
                                        <p:cTn id="8" dur="1000" fill="hold"/>
                                        <p:tgtEl>
                                          <p:spTgt spid="7475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475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755"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632" name="Rectangle 26631">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34" name="Oval 26633">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26" name="Rectangle 2"/>
          <p:cNvSpPr>
            <a:spLocks noGrp="1"/>
          </p:cNvSpPr>
          <p:nvPr>
            <p:ph type="title" idx="4294967295"/>
          </p:nvPr>
        </p:nvSpPr>
        <p:spPr bwMode="auto">
          <a:xfrm>
            <a:off x="1171074" y="1396686"/>
            <a:ext cx="3240506" cy="4064628"/>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i="1">
                <a:solidFill>
                  <a:srgbClr val="FFFFFF"/>
                </a:solidFill>
                <a:latin typeface="Comic Sans MS" pitchFamily="66" charset="0"/>
              </a:rPr>
              <a:t>Öğrenme Odaklılık</a:t>
            </a:r>
          </a:p>
        </p:txBody>
      </p:sp>
      <p:sp>
        <p:nvSpPr>
          <p:cNvPr id="26636" name="Arc 26635">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6638" name="Oval 26637">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6627" name="Rectangle 3"/>
          <p:cNvSpPr>
            <a:spLocks noGrp="1"/>
          </p:cNvSpPr>
          <p:nvPr>
            <p:ph type="body" idx="4294967295"/>
          </p:nvPr>
        </p:nvSpPr>
        <p:spPr>
          <a:xfrm>
            <a:off x="5370153" y="1526033"/>
            <a:ext cx="5536397" cy="3935281"/>
          </a:xfrm>
        </p:spPr>
        <p:txBody>
          <a:bodyPr>
            <a:normAutofit/>
          </a:bodyPr>
          <a:lstStyle/>
          <a:p>
            <a:pPr>
              <a:buFont typeface="Wingdings" pitchFamily="2" charset="2"/>
              <a:buNone/>
            </a:pPr>
            <a:r>
              <a:rPr lang="tr-TR" altLang="tr-TR" sz="2200">
                <a:latin typeface="Comic Sans MS" pitchFamily="66" charset="0"/>
              </a:rPr>
              <a:t>Çevresel değişimlerin karşılanması için kazanılması gereken davranışların alışkanlık haline getirilmesine yönelik olmaya ilişkindir. Bu bakımdan:</a:t>
            </a:r>
          </a:p>
          <a:p>
            <a:pPr>
              <a:buFont typeface="Wingdings" pitchFamily="2" charset="2"/>
              <a:buNone/>
            </a:pPr>
            <a:endParaRPr lang="tr-TR" altLang="tr-TR" sz="2200">
              <a:latin typeface="Comic Sans MS" pitchFamily="66" charset="0"/>
            </a:endParaRPr>
          </a:p>
          <a:p>
            <a:r>
              <a:rPr lang="tr-TR" altLang="tr-TR" sz="2200">
                <a:latin typeface="Comic Sans MS" pitchFamily="66" charset="0"/>
              </a:rPr>
              <a:t>Çalışanlar örgütün temel kaynağı görülür. </a:t>
            </a:r>
          </a:p>
          <a:p>
            <a:r>
              <a:rPr lang="tr-TR" altLang="tr-TR" sz="2200">
                <a:latin typeface="Comic Sans MS" pitchFamily="66" charset="0"/>
              </a:rPr>
              <a:t>Örgüt, farklı bakış açılarına açık olmalıdır. </a:t>
            </a:r>
          </a:p>
          <a:p>
            <a:r>
              <a:rPr lang="tr-TR" altLang="tr-TR" sz="2200">
                <a:latin typeface="Comic Sans MS" pitchFamily="66" charset="0"/>
              </a:rPr>
              <a:t>Öğrenme öğrenilmeli, hatalardan ders çıkartılabilinmelidir.</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656" name="Rectangle 27655">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58" name="Oval 27657">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50" name="Rectangle 2"/>
          <p:cNvSpPr>
            <a:spLocks noGrp="1"/>
          </p:cNvSpPr>
          <p:nvPr>
            <p:ph type="title" idx="4294967295"/>
          </p:nvPr>
        </p:nvSpPr>
        <p:spPr bwMode="auto">
          <a:xfrm>
            <a:off x="1171074" y="1396686"/>
            <a:ext cx="3240506" cy="4064628"/>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i="1">
                <a:solidFill>
                  <a:srgbClr val="FFFFFF"/>
                </a:solidFill>
                <a:latin typeface="Comic Sans MS" pitchFamily="66" charset="0"/>
              </a:rPr>
              <a:t>Bağlanırlık</a:t>
            </a:r>
          </a:p>
        </p:txBody>
      </p:sp>
      <p:sp>
        <p:nvSpPr>
          <p:cNvPr id="27660" name="Arc 27659">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7662" name="Oval 27661">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7651" name="Rectangle 3"/>
          <p:cNvSpPr>
            <a:spLocks noGrp="1"/>
          </p:cNvSpPr>
          <p:nvPr>
            <p:ph type="body" idx="4294967295"/>
          </p:nvPr>
        </p:nvSpPr>
        <p:spPr>
          <a:xfrm>
            <a:off x="5370153" y="1526033"/>
            <a:ext cx="5536397" cy="3935281"/>
          </a:xfrm>
        </p:spPr>
        <p:txBody>
          <a:bodyPr>
            <a:normAutofit/>
          </a:bodyPr>
          <a:lstStyle/>
          <a:p>
            <a:pPr>
              <a:buFont typeface="Wingdings" pitchFamily="2" charset="2"/>
              <a:buNone/>
            </a:pPr>
            <a:r>
              <a:rPr lang="tr-TR" altLang="tr-TR">
                <a:latin typeface="Comic Sans MS" pitchFamily="66" charset="0"/>
              </a:rPr>
              <a:t>Örgütsel ilişkilerin sosyal boyutu üzerinde durulmalıdır. Örgüt içi etkileşim, örgütler arası iletişim değerlendirilmelidir. İşbirlikleri ve gruplar arası ilişkiler, bu bağlamda önem arz eder. </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658" name="Rectangle 27657">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60" name="Oval 2765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50" name="Rectangle 2"/>
          <p:cNvSpPr>
            <a:spLocks noGrp="1"/>
          </p:cNvSpPr>
          <p:nvPr>
            <p:ph type="title" idx="4294967295"/>
          </p:nvPr>
        </p:nvSpPr>
        <p:spPr bwMode="auto">
          <a:xfrm>
            <a:off x="1389278" y="1233241"/>
            <a:ext cx="3240506" cy="4064628"/>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 anchorCtr="0" compatLnSpc="1">
            <a:prstTxWarp prst="textNoShape">
              <a:avLst/>
            </a:prstTxWarp>
            <a:normAutofit/>
          </a:bodyPr>
          <a:lstStyle/>
          <a:p>
            <a:r>
              <a:rPr lang="en-US" altLang="tr-TR" i="1" kern="1200">
                <a:solidFill>
                  <a:srgbClr val="FFFFFF"/>
                </a:solidFill>
                <a:latin typeface="+mj-lt"/>
                <a:ea typeface="+mj-ea"/>
                <a:cs typeface="+mj-cs"/>
              </a:rPr>
              <a:t>Bilgi Yönetimi</a:t>
            </a:r>
          </a:p>
        </p:txBody>
      </p:sp>
      <p:sp>
        <p:nvSpPr>
          <p:cNvPr id="27662" name="Freeform: Shape 2766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664" name="Freeform: Shape 2766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27666" name="Freeform: Shape 2766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653" name="Text Box 5"/>
          <p:cNvSpPr txBox="1">
            <a:spLocks noChangeArrowheads="1"/>
          </p:cNvSpPr>
          <p:nvPr/>
        </p:nvSpPr>
        <p:spPr bwMode="auto">
          <a:xfrm>
            <a:off x="6096000" y="820880"/>
            <a:ext cx="5257799" cy="488935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t">
            <a:norm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indent="-228600" eaLnBrk="1" hangingPunct="1">
              <a:lnSpc>
                <a:spcPct val="90000"/>
              </a:lnSpc>
              <a:spcAft>
                <a:spcPts val="600"/>
              </a:spcAft>
              <a:buFont typeface="Arial" panose="020B0604020202020204" pitchFamily="34" charset="0"/>
              <a:buChar char="•"/>
            </a:pPr>
            <a:r>
              <a:rPr lang="en-US" altLang="tr-TR">
                <a:latin typeface="+mn-lt"/>
              </a:rPr>
              <a:t>Bilginin değer yaratmada temel olduğu gözetilmelidir. “Bilgi tasarımı (knowledge creation)” ve “örtük bilgi (tacit knowledge)” konularının üzerinde durulur. Bilgi stratejiler geliştirilmeli, dışarıdaki bilgi örgüte aktarılmalıdır.</a:t>
            </a:r>
          </a:p>
        </p:txBody>
      </p:sp>
      <p:sp>
        <p:nvSpPr>
          <p:cNvPr id="27668" name="Freeform: Shape 2766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7670" name="Freeform: Shape 2766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7672" name="Freeform: Shape 2767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652" name="Rectangle 4"/>
          <p:cNvSpPr>
            <a:spLocks/>
          </p:cNvSpPr>
          <p:nvPr/>
        </p:nvSpPr>
        <p:spPr bwMode="auto">
          <a:xfrm>
            <a:off x="2135188" y="3573464"/>
            <a:ext cx="7467600"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endParaRPr lang="tr-TR" altLang="tr-TR" sz="3600" i="1">
              <a:solidFill>
                <a:schemeClr val="tx2"/>
              </a:solidFill>
              <a:latin typeface="Comic Sans MS" pitchFamily="66" charset="0"/>
            </a:endParaRPr>
          </a:p>
        </p:txBody>
      </p:sp>
    </p:spTree>
    <p:extLst>
      <p:ext uri="{BB962C8B-B14F-4D97-AF65-F5344CB8AC3E}">
        <p14:creationId xmlns:p14="http://schemas.microsoft.com/office/powerpoint/2010/main" val="36931217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680" name="Rectangle 28679">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82" name="Oval 28681">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74" name="Rectangle 2"/>
          <p:cNvSpPr>
            <a:spLocks noGrp="1"/>
          </p:cNvSpPr>
          <p:nvPr>
            <p:ph type="title" idx="4294967295"/>
          </p:nvPr>
        </p:nvSpPr>
        <p:spPr bwMode="auto">
          <a:xfrm>
            <a:off x="1171074" y="1396686"/>
            <a:ext cx="3240506" cy="4064628"/>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i="1">
                <a:solidFill>
                  <a:srgbClr val="FFFFFF"/>
                </a:solidFill>
                <a:latin typeface="Comic Sans MS" pitchFamily="66" charset="0"/>
              </a:rPr>
              <a:t>Liderlik</a:t>
            </a:r>
          </a:p>
        </p:txBody>
      </p:sp>
      <p:sp>
        <p:nvSpPr>
          <p:cNvPr id="28684" name="Arc 28683">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8686" name="Oval 28685">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8675" name="Rectangle 3"/>
          <p:cNvSpPr>
            <a:spLocks noGrp="1"/>
          </p:cNvSpPr>
          <p:nvPr>
            <p:ph type="body" idx="4294967295"/>
          </p:nvPr>
        </p:nvSpPr>
        <p:spPr>
          <a:xfrm>
            <a:off x="5370153" y="1526033"/>
            <a:ext cx="5536397" cy="3935281"/>
          </a:xfrm>
        </p:spPr>
        <p:txBody>
          <a:bodyPr>
            <a:normAutofit/>
          </a:bodyPr>
          <a:lstStyle/>
          <a:p>
            <a:pPr>
              <a:buFont typeface="Wingdings" pitchFamily="2" charset="2"/>
              <a:buNone/>
            </a:pPr>
            <a:r>
              <a:rPr lang="tr-TR" altLang="tr-TR" sz="1800">
                <a:latin typeface="Comic Sans MS" pitchFamily="66" charset="0"/>
              </a:rPr>
              <a:t>Çalışanların hedefler doğrultusunda, uyumlu biçimde çalışmasında, örgütsel yenilenmenin benimsenmesinde liderler kilit rol üstlenirler. Bu bakımdan, liderler:</a:t>
            </a:r>
          </a:p>
          <a:p>
            <a:pPr>
              <a:buFont typeface="Wingdings" pitchFamily="2" charset="2"/>
              <a:buNone/>
            </a:pPr>
            <a:endParaRPr lang="tr-TR" altLang="tr-TR" sz="1800">
              <a:latin typeface="Comic Sans MS" pitchFamily="66" charset="0"/>
            </a:endParaRPr>
          </a:p>
          <a:p>
            <a:r>
              <a:rPr lang="tr-TR" altLang="tr-TR" sz="1800">
                <a:latin typeface="Comic Sans MS" pitchFamily="66" charset="0"/>
              </a:rPr>
              <a:t>Bütüncül yenilikçilik yaklaşıma sahip olmalıdır. </a:t>
            </a:r>
          </a:p>
          <a:p>
            <a:r>
              <a:rPr lang="tr-TR" altLang="tr-TR" sz="1800">
                <a:latin typeface="Comic Sans MS" pitchFamily="66" charset="0"/>
              </a:rPr>
              <a:t>Dinlemeye ve öğrenmeye açık olmaları gerekir.</a:t>
            </a:r>
          </a:p>
          <a:p>
            <a:r>
              <a:rPr lang="tr-TR" altLang="tr-TR" sz="1800">
                <a:latin typeface="Comic Sans MS" pitchFamily="66" charset="0"/>
              </a:rPr>
              <a:t>Çalışanların karar verme sürecine katılmasını teşvik etmelidir.</a:t>
            </a:r>
          </a:p>
          <a:p>
            <a:r>
              <a:rPr lang="tr-TR" altLang="tr-TR" sz="1800">
                <a:latin typeface="Comic Sans MS" pitchFamily="66" charset="0"/>
              </a:rPr>
              <a:t>Güçlendirmeyi gözetmeli, demokratik bir liderlik tarzı benimsemelidir.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53890E31-0B27-6098-4CF8-CBEC7775240B}"/>
              </a:ext>
            </a:extLst>
          </p:cNvPr>
          <p:cNvSpPr>
            <a:spLocks noGrp="1" noChangeArrowheads="1"/>
          </p:cNvSpPr>
          <p:nvPr>
            <p:ph type="title" idx="4294967295"/>
          </p:nvPr>
        </p:nvSpPr>
        <p:spPr>
          <a:xfrm>
            <a:off x="5791200" y="732348"/>
            <a:ext cx="5410199" cy="2240735"/>
          </a:xfrm>
        </p:spPr>
        <p:txBody>
          <a:bodyPr vert="horz" lIns="91440" tIns="45720" rIns="91440" bIns="45720" rtlCol="0" anchor="ctr">
            <a:normAutofit/>
          </a:bodyPr>
          <a:lstStyle/>
          <a:p>
            <a:pPr>
              <a:defRPr/>
            </a:pPr>
            <a:r>
              <a:rPr lang="en-US">
                <a:solidFill>
                  <a:schemeClr val="tx2"/>
                </a:solidFill>
              </a:rPr>
              <a:t>KRİZ KAVRAMI</a:t>
            </a:r>
          </a:p>
        </p:txBody>
      </p:sp>
      <p:pic>
        <p:nvPicPr>
          <p:cNvPr id="155654" name="Graphic 155653" descr="High Voltage">
            <a:extLst>
              <a:ext uri="{FF2B5EF4-FFF2-40B4-BE49-F238E27FC236}">
                <a16:creationId xmlns:a16="http://schemas.microsoft.com/office/drawing/2014/main" id="{D7130A1A-7B56-8877-5CBF-7BA41DADAD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17222" y="978211"/>
            <a:ext cx="5009616" cy="5009616"/>
          </a:xfrm>
          <a:prstGeom prst="rect">
            <a:avLst/>
          </a:prstGeom>
        </p:spPr>
      </p:pic>
      <p:sp>
        <p:nvSpPr>
          <p:cNvPr id="8196" name="Rectangle 3">
            <a:extLst>
              <a:ext uri="{FF2B5EF4-FFF2-40B4-BE49-F238E27FC236}">
                <a16:creationId xmlns:a16="http://schemas.microsoft.com/office/drawing/2014/main" id="{BE576DC8-31DF-F171-0DFD-7ADF5565A3CB}"/>
              </a:ext>
            </a:extLst>
          </p:cNvPr>
          <p:cNvSpPr>
            <a:spLocks noGrp="1" noChangeArrowheads="1"/>
          </p:cNvSpPr>
          <p:nvPr>
            <p:ph type="body" idx="4294967295"/>
          </p:nvPr>
        </p:nvSpPr>
        <p:spPr>
          <a:xfrm>
            <a:off x="5376032" y="2204297"/>
            <a:ext cx="5825367" cy="4040659"/>
          </a:xfrm>
        </p:spPr>
        <p:txBody>
          <a:bodyPr vert="horz" lIns="91440" tIns="45720" rIns="91440" bIns="45720" rtlCol="0">
            <a:normAutofit/>
          </a:bodyPr>
          <a:lstStyle/>
          <a:p>
            <a:pPr marL="0" indent="0" algn="just">
              <a:lnSpc>
                <a:spcPct val="100000"/>
              </a:lnSpc>
              <a:spcBef>
                <a:spcPct val="30000"/>
              </a:spcBef>
              <a:spcAft>
                <a:spcPct val="30000"/>
              </a:spcAft>
              <a:buNone/>
            </a:pPr>
            <a:r>
              <a:rPr lang="en-US" altLang="tr-TR" sz="2000">
                <a:solidFill>
                  <a:schemeClr val="tx2"/>
                </a:solidFill>
              </a:rPr>
              <a:t>Kriz, arzu edilmeyen bir sonucu olan, planlanmamış bir olay, durum veya olaylar dizisi olarak tanımlanabilir. Örgütsel anlamda kriz, örgütün amaçlarını ve varlığını tehdit eden, örgütün risk önleyici önlemlerini yetersiz kılabilecek nitelikte, örgütün ani tepkisini gerektiren beklenmedik ve hızlı değişikliklerin söz konusu olduğu, planlama ve karar mekanizmalarını olumsuz biçimde etkileyen, gerilimli bir durum olarak değerlendirilebilir. Krizin örgütün yeni bilgiler ve deneyimler kazanmasına, bunu bir fırsat haline dönüştürmesine de olanak sağlayarak bir dönüm noktası olabilir </a:t>
            </a:r>
          </a:p>
        </p:txBody>
      </p:sp>
      <p:sp>
        <p:nvSpPr>
          <p:cNvPr id="8194" name="Slayt Numarası Yer Tutucusu 3">
            <a:extLst>
              <a:ext uri="{FF2B5EF4-FFF2-40B4-BE49-F238E27FC236}">
                <a16:creationId xmlns:a16="http://schemas.microsoft.com/office/drawing/2014/main" id="{D1EC5969-1C1E-6B9D-C6C3-7A7C1B58731C}"/>
              </a:ext>
            </a:extLst>
          </p:cNvPr>
          <p:cNvSpPr>
            <a:spLocks noGrp="1"/>
          </p:cNvSpPr>
          <p:nvPr>
            <p:ph type="sldNum" sz="quarter" idx="12"/>
          </p:nvPr>
        </p:nvSpPr>
        <p:spPr>
          <a:xfrm>
            <a:off x="11192560"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018EAF8D-4334-482F-86D4-F6ABC7C8E5FC}" type="slidenum">
              <a:rPr lang="en-US" altLang="tr-TR" sz="900">
                <a:solidFill>
                  <a:schemeClr val="tx2"/>
                </a:solidFill>
                <a:latin typeface="+mn-lt"/>
                <a:cs typeface="+mn-cs"/>
              </a:rPr>
              <a:pPr eaLnBrk="1" hangingPunct="1">
                <a:spcBef>
                  <a:spcPct val="0"/>
                </a:spcBef>
                <a:spcAft>
                  <a:spcPts val="600"/>
                </a:spcAft>
                <a:buFontTx/>
                <a:buNone/>
              </a:pPr>
              <a:t>5</a:t>
            </a:fld>
            <a:endParaRPr lang="en-US" altLang="tr-TR" sz="900">
              <a:solidFill>
                <a:schemeClr val="tx2"/>
              </a:solidFill>
              <a:latin typeface="+mn-lt"/>
              <a:cs typeface="+mn-cs"/>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705" name="Rectangle 29704">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707" name="Freeform: Shape 29706">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9709" name="Freeform: Shape 29708">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698" name="1 Başlık"/>
          <p:cNvSpPr>
            <a:spLocks noGrp="1"/>
          </p:cNvSpPr>
          <p:nvPr>
            <p:ph type="title"/>
          </p:nvPr>
        </p:nvSpPr>
        <p:spPr bwMode="auto">
          <a:xfrm>
            <a:off x="621792" y="1161288"/>
            <a:ext cx="3602736" cy="4526280"/>
          </a:xfrm>
        </p:spPr>
        <p:txBody>
          <a:bodyPr vert="horz" lIns="91440" tIns="45720" rIns="91440" bIns="45720" numCol="1" rtlCol="0" anchorCtr="0" compatLnSpc="1">
            <a:prstTxWarp prst="textNoShape">
              <a:avLst/>
            </a:prstTxWarp>
            <a:normAutofit/>
          </a:bodyPr>
          <a:lstStyle/>
          <a:p>
            <a:pPr eaLnBrk="1" hangingPunct="1"/>
            <a:r>
              <a:rPr lang="tr-TR" altLang="tr-TR" sz="4000" i="1">
                <a:latin typeface="Comic Sans MS" pitchFamily="66" charset="0"/>
              </a:rPr>
              <a:t>DEĞİŞİM KAVRAMI</a:t>
            </a:r>
          </a:p>
        </p:txBody>
      </p:sp>
      <p:sp>
        <p:nvSpPr>
          <p:cNvPr id="29711" name="Rectangle 29710">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29701" name="2 İçerik Yer Tutucusu">
            <a:extLst>
              <a:ext uri="{FF2B5EF4-FFF2-40B4-BE49-F238E27FC236}">
                <a16:creationId xmlns:a16="http://schemas.microsoft.com/office/drawing/2014/main" id="{EF4386CE-B8A2-63BB-703F-4551CA16CDDE}"/>
              </a:ext>
            </a:extLst>
          </p:cNvPr>
          <p:cNvGraphicFramePr>
            <a:graphicFrameLocks noGrp="1"/>
          </p:cNvGraphicFramePr>
          <p:nvPr>
            <p:ph sz="quarter" idx="1"/>
            <p:extLst>
              <p:ext uri="{D42A27DB-BD31-4B8C-83A1-F6EECF244321}">
                <p14:modId xmlns:p14="http://schemas.microsoft.com/office/powerpoint/2010/main" val="3720617072"/>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488" name="Rectangle 2048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9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83" name="2 İçerik Yer Tutucusu"/>
          <p:cNvSpPr>
            <a:spLocks noGrp="1"/>
          </p:cNvSpPr>
          <p:nvPr>
            <p:ph sz="quarter" idx="1"/>
          </p:nvPr>
        </p:nvSpPr>
        <p:spPr>
          <a:xfrm>
            <a:off x="838200" y="1929384"/>
            <a:ext cx="10515600" cy="4251960"/>
          </a:xfrm>
        </p:spPr>
        <p:txBody>
          <a:bodyPr>
            <a:normAutofit/>
          </a:bodyPr>
          <a:lstStyle/>
          <a:p>
            <a:pPr lvl="2" eaLnBrk="1" hangingPunct="1">
              <a:buFont typeface="Wingdings" pitchFamily="2" charset="2"/>
              <a:buNone/>
            </a:pPr>
            <a:endParaRPr lang="tr-TR" altLang="tr-TR" sz="2200" b="1" i="1">
              <a:latin typeface="Comic Sans MS" pitchFamily="66" charset="0"/>
            </a:endParaRPr>
          </a:p>
          <a:p>
            <a:pPr marL="0" indent="0">
              <a:buNone/>
            </a:pPr>
            <a:r>
              <a:rPr lang="tr-TR" sz="2200" b="1"/>
              <a:t>Süreklilik Açısından:</a:t>
            </a:r>
            <a:endParaRPr lang="tr-TR" sz="2200"/>
          </a:p>
          <a:p>
            <a:pPr marL="0" indent="0">
              <a:buNone/>
            </a:pPr>
            <a:r>
              <a:rPr lang="tr-TR" sz="2200"/>
              <a:t>a) </a:t>
            </a:r>
            <a:r>
              <a:rPr lang="tr-TR" sz="2200" b="1"/>
              <a:t>Önceden Tahmin Edilebilen, Kademeli ve Gözlemlenebilir Değişim:</a:t>
            </a:r>
            <a:r>
              <a:rPr lang="tr-TR" sz="2200"/>
              <a:t> Bu tür değişim, genellikle işletme içinde önceden tahmin edilebilir, kademeli olarak gerçekleşen ve gözlemlenebilir olan değişimlerdir. Örneğin, pazar talebinde mevsimsel bir artış veya azalış, teknolojik gelişmelerin yavaş ve sürekli olarak benimsenmesi gibi durumlar önceden tahmin edilebilir ve gözlemlenebilir değişimlere örnek olabilir.</a:t>
            </a:r>
          </a:p>
          <a:p>
            <a:pPr marL="0" indent="0">
              <a:buNone/>
            </a:pPr>
            <a:r>
              <a:rPr lang="tr-TR" sz="2200"/>
              <a:t>b) </a:t>
            </a:r>
            <a:r>
              <a:rPr lang="tr-TR" sz="2200" b="1"/>
              <a:t>Gerçekleştikten Sonra Fark Edilen Kesinti:</a:t>
            </a:r>
            <a:r>
              <a:rPr lang="tr-TR" sz="2200"/>
              <a:t> Bu tür değişim, genellikle ancak gerçekleştikten sonra fark edilen ve etkileri belirgin hale geldiğinde fark edilen kesintileri ifade eder. Örneğin, beklenmedik bir teknik arıza veya tedarik zincirinde yaşanan bir aksama, gerçekleştikten sonra fark edilen kesintilere örnek olabilir.</a:t>
            </a:r>
          </a:p>
          <a:p>
            <a:pPr eaLnBrk="1" hangingPunct="1"/>
            <a:endParaRPr lang="tr-TR" altLang="tr-TR" sz="2200">
              <a:latin typeface="Comic Sans MS" pitchFamily="66" charset="0"/>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488" name="Rectangle 2048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9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83" name="2 İçerik Yer Tutucusu"/>
          <p:cNvSpPr>
            <a:spLocks noGrp="1"/>
          </p:cNvSpPr>
          <p:nvPr>
            <p:ph sz="quarter" idx="1"/>
          </p:nvPr>
        </p:nvSpPr>
        <p:spPr>
          <a:xfrm>
            <a:off x="838200" y="1929384"/>
            <a:ext cx="10515600" cy="4251960"/>
          </a:xfrm>
        </p:spPr>
        <p:txBody>
          <a:bodyPr>
            <a:normAutofit/>
          </a:bodyPr>
          <a:lstStyle/>
          <a:p>
            <a:pPr lvl="2" eaLnBrk="1" hangingPunct="1">
              <a:buFont typeface="Wingdings" pitchFamily="2" charset="2"/>
              <a:buNone/>
            </a:pPr>
            <a:endParaRPr lang="tr-TR" altLang="tr-TR" sz="2200" b="1" i="1">
              <a:latin typeface="Comic Sans MS" pitchFamily="66" charset="0"/>
            </a:endParaRPr>
          </a:p>
          <a:p>
            <a:pPr marL="0" indent="0">
              <a:buNone/>
            </a:pPr>
            <a:r>
              <a:rPr lang="tr-TR" sz="2200" b="1"/>
              <a:t>Kaynak Açısından:</a:t>
            </a:r>
            <a:endParaRPr lang="tr-TR" sz="2200"/>
          </a:p>
          <a:p>
            <a:pPr marL="0" indent="0">
              <a:buNone/>
            </a:pPr>
            <a:r>
              <a:rPr lang="tr-TR" sz="2200"/>
              <a:t>a) </a:t>
            </a:r>
            <a:r>
              <a:rPr lang="tr-TR" sz="2200" b="1"/>
              <a:t>Yöneticiler Tarafından Bilinçli Olarak Başlatılan ve Yönetilen Değişim:</a:t>
            </a:r>
            <a:r>
              <a:rPr lang="tr-TR" sz="2200"/>
              <a:t> Bu tür değişim, işletme yöneticileri veya liderleri tarafından bilinçli olarak başlatılan ve yönetilen değişimlerdir. Örneğin, yeni bir strateji veya iş modeli uygulanması, yeni bir ürün veya hizmetin piyasaya sürülmesi gibi değişimler, yöneticilerin bilinçli çabalarıyla gerçekleşir.</a:t>
            </a:r>
          </a:p>
          <a:p>
            <a:pPr marL="0" indent="0">
              <a:buNone/>
            </a:pPr>
            <a:r>
              <a:rPr lang="tr-TR" sz="2200"/>
              <a:t>b) </a:t>
            </a:r>
            <a:r>
              <a:rPr lang="tr-TR" sz="2200" b="1"/>
              <a:t>Çevresel Etmenler Sonucu Oluşan Değişim:</a:t>
            </a:r>
            <a:r>
              <a:rPr lang="tr-TR" sz="2200"/>
              <a:t> Bu tür değişim, genellikle işletmenin dış etkenler veya çevresel faktörler tarafından tetiklenen değişimlerdir. Örneğin, ekonomik durgunluk, rekabetçi pazar koşulları veya teknolojik ilerlemeler gibi dışsal etmenler, işletmeler üzerinde etkili olan çevresel değişimlere örnek olabilir.</a:t>
            </a:r>
          </a:p>
          <a:p>
            <a:pPr eaLnBrk="1" hangingPunct="1"/>
            <a:endParaRPr lang="tr-TR" altLang="tr-TR" sz="2200">
              <a:latin typeface="Comic Sans MS" pitchFamily="66" charset="0"/>
            </a:endParaRPr>
          </a:p>
        </p:txBody>
      </p:sp>
    </p:spTree>
    <p:extLst>
      <p:ext uri="{BB962C8B-B14F-4D97-AF65-F5344CB8AC3E}">
        <p14:creationId xmlns:p14="http://schemas.microsoft.com/office/powerpoint/2010/main" val="24642660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488" name="Rectangle 2048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9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83" name="2 İçerik Yer Tutucusu"/>
          <p:cNvSpPr>
            <a:spLocks noGrp="1"/>
          </p:cNvSpPr>
          <p:nvPr>
            <p:ph sz="quarter" idx="1"/>
          </p:nvPr>
        </p:nvSpPr>
        <p:spPr>
          <a:xfrm>
            <a:off x="838200" y="1929384"/>
            <a:ext cx="10515600" cy="4251960"/>
          </a:xfrm>
        </p:spPr>
        <p:txBody>
          <a:bodyPr>
            <a:normAutofit/>
          </a:bodyPr>
          <a:lstStyle/>
          <a:p>
            <a:pPr lvl="2" eaLnBrk="1" hangingPunct="1">
              <a:buFont typeface="Wingdings" pitchFamily="2" charset="2"/>
              <a:buNone/>
            </a:pPr>
            <a:endParaRPr lang="tr-TR" altLang="tr-TR" sz="1900" b="1" i="1">
              <a:latin typeface="Comic Sans MS" pitchFamily="66" charset="0"/>
            </a:endParaRPr>
          </a:p>
          <a:p>
            <a:pPr marL="0" indent="0">
              <a:buNone/>
            </a:pPr>
            <a:r>
              <a:rPr lang="tr-TR" sz="1900" b="1"/>
              <a:t>Kapsam Açısından:</a:t>
            </a:r>
            <a:endParaRPr lang="tr-TR" sz="1900"/>
          </a:p>
          <a:p>
            <a:pPr marL="0" indent="0">
              <a:buNone/>
            </a:pPr>
            <a:r>
              <a:rPr lang="tr-TR" sz="1900"/>
              <a:t>a) </a:t>
            </a:r>
            <a:r>
              <a:rPr lang="tr-TR" sz="1900" b="1"/>
              <a:t>Stratejik Bir Nitelikteki Değişim:</a:t>
            </a:r>
            <a:r>
              <a:rPr lang="tr-TR" sz="1900"/>
              <a:t> Bu tür değişim, işletmenin uzun vadeli hedeflerini etkileyen ve stratejik öneme sahip olan değişimleri ifade eder. Örneğin, yeni pazarlara giriş, iş modelinin değiştirilmesi veya büyük ölçekli bir yeniden yapılanma, stratejik nitelikteki değişimlere örnek olabilir.</a:t>
            </a:r>
          </a:p>
          <a:p>
            <a:pPr marL="0" indent="0">
              <a:buNone/>
            </a:pPr>
            <a:r>
              <a:rPr lang="tr-TR" sz="1900"/>
              <a:t>b) </a:t>
            </a:r>
            <a:r>
              <a:rPr lang="tr-TR" sz="1900" b="1"/>
              <a:t>Günlük Değişim:</a:t>
            </a:r>
            <a:r>
              <a:rPr lang="tr-TR" sz="1900"/>
              <a:t> Bu tür değişim, günlük operasyonlar veya rutin işler sırasında ortaya çıkan ve işletmenin günlük faaliyetlerini etkileyen değişimlerdir. Örneğin, bir iş gününde personel rotasyonu, sipariş hacminde günlük dalgalanmalar gibi günlük değişimler, işletmenin günlük kapsamındaki değişimlere örnek olabilir.</a:t>
            </a:r>
          </a:p>
          <a:p>
            <a:pPr marL="0" indent="0">
              <a:buNone/>
            </a:pPr>
            <a:r>
              <a:rPr lang="tr-TR" sz="1900"/>
              <a:t>Bu kavramlar, işletmelerin çeşitli değişim türleriyle nasıl karşılaşabileceklerini ve bu değişimleri nasıl yönetebileceklerini tanımlar. İşletmeler, değişken iş ortamlarında etkili bir şekilde adaptasyon sağlamak için bu tür kavramları anlamalı ve stratejik olarak değerlendirmelidirler.</a:t>
            </a:r>
          </a:p>
          <a:p>
            <a:pPr eaLnBrk="1" hangingPunct="1"/>
            <a:endParaRPr lang="tr-TR" altLang="tr-TR" sz="1900">
              <a:latin typeface="Comic Sans MS" pitchFamily="66" charset="0"/>
            </a:endParaRPr>
          </a:p>
        </p:txBody>
      </p:sp>
    </p:spTree>
    <p:extLst>
      <p:ext uri="{BB962C8B-B14F-4D97-AF65-F5344CB8AC3E}">
        <p14:creationId xmlns:p14="http://schemas.microsoft.com/office/powerpoint/2010/main" val="59703529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752" name="Rectangle 31751">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54"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47" name="2 İçerik Yer Tutucusu"/>
          <p:cNvSpPr>
            <a:spLocks noGrp="1"/>
          </p:cNvSpPr>
          <p:nvPr>
            <p:ph sz="quarter" idx="1"/>
          </p:nvPr>
        </p:nvSpPr>
        <p:spPr>
          <a:xfrm>
            <a:off x="5126418" y="552091"/>
            <a:ext cx="6224335" cy="5431536"/>
          </a:xfrm>
        </p:spPr>
        <p:txBody>
          <a:bodyPr anchor="ctr">
            <a:normAutofit/>
          </a:bodyPr>
          <a:lstStyle/>
          <a:p>
            <a:pPr eaLnBrk="1" hangingPunct="1"/>
            <a:r>
              <a:rPr lang="tr-TR" altLang="tr-TR" sz="2200" b="1" i="1">
                <a:latin typeface="Comic Sans MS" pitchFamily="66" charset="0"/>
              </a:rPr>
              <a:t>Değişim,</a:t>
            </a:r>
          </a:p>
          <a:p>
            <a:pPr eaLnBrk="1" hangingPunct="1">
              <a:buFont typeface="Wingdings" pitchFamily="2" charset="2"/>
              <a:buNone/>
            </a:pPr>
            <a:r>
              <a:rPr lang="tr-TR" altLang="tr-TR" sz="2200">
                <a:latin typeface="Comic Sans MS" pitchFamily="66" charset="0"/>
              </a:rPr>
              <a:t>	Herhangi bir şeyi bir düzeyden başka bir düzeye getirmek olarak tanımlanabilir.</a:t>
            </a:r>
          </a:p>
          <a:p>
            <a:pPr eaLnBrk="1" hangingPunct="1"/>
            <a:endParaRPr lang="tr-TR" altLang="tr-TR" sz="2200">
              <a:latin typeface="Comic Sans MS" pitchFamily="66" charset="0"/>
            </a:endParaRPr>
          </a:p>
          <a:p>
            <a:pPr eaLnBrk="1" hangingPunct="1"/>
            <a:endParaRPr lang="tr-TR" altLang="tr-TR" sz="2200">
              <a:latin typeface="Comic Sans MS" pitchFamily="66" charset="0"/>
            </a:endParaRPr>
          </a:p>
          <a:p>
            <a:pPr eaLnBrk="1" hangingPunct="1"/>
            <a:r>
              <a:rPr lang="tr-TR" altLang="tr-TR" sz="2200" b="1" i="1">
                <a:latin typeface="Comic Sans MS" pitchFamily="66" charset="0"/>
              </a:rPr>
              <a:t>Örgütsel açıdan değişim,</a:t>
            </a:r>
            <a:r>
              <a:rPr lang="tr-TR" altLang="tr-TR" sz="2200">
                <a:latin typeface="Comic Sans MS" pitchFamily="66" charset="0"/>
              </a:rPr>
              <a:t>örgüt faaliyetleri ile ilgili konularda mevcut konumdan (status quo) farklı bir konuma ulaşmak anlamı taşır.</a:t>
            </a:r>
          </a:p>
          <a:p>
            <a:pPr eaLnBrk="1" hangingPunct="1"/>
            <a:endParaRPr lang="tr-TR" altLang="tr-TR" sz="2200">
              <a:latin typeface="Comic Sans MS" pitchFamily="66" charset="0"/>
            </a:endParaRPr>
          </a:p>
          <a:p>
            <a:pPr lvl="2" eaLnBrk="1" hangingPunct="1">
              <a:buFont typeface="Wingdings" pitchFamily="2" charset="2"/>
              <a:buNone/>
            </a:pPr>
            <a:r>
              <a:rPr lang="tr-TR" altLang="tr-TR" sz="2200"/>
              <a:t>   </a:t>
            </a:r>
          </a:p>
          <a:p>
            <a:pPr lvl="2" eaLnBrk="1" hangingPunct="1">
              <a:buFont typeface="Wingdings" pitchFamily="2" charset="2"/>
              <a:buNone/>
            </a:pPr>
            <a:endParaRPr lang="tr-TR" altLang="tr-TR" sz="2200"/>
          </a:p>
          <a:p>
            <a:pPr lvl="2" eaLnBrk="1" hangingPunct="1">
              <a:buFont typeface="Wingdings" pitchFamily="2" charset="2"/>
              <a:buNone/>
            </a:pPr>
            <a:endParaRPr lang="tr-TR" altLang="tr-TR" sz="220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776" name="Rectangle 32775">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70" name="Rectangle 2"/>
          <p:cNvSpPr>
            <a:spLocks noGrp="1"/>
          </p:cNvSpPr>
          <p:nvPr>
            <p:ph type="title" idx="4294967295"/>
          </p:nvPr>
        </p:nvSpPr>
        <p:spPr bwMode="auto">
          <a:xfrm>
            <a:off x="841248" y="548640"/>
            <a:ext cx="3600860" cy="5431536"/>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sz="5400" i="1">
                <a:latin typeface="Comic Sans MS" pitchFamily="66" charset="0"/>
              </a:rPr>
              <a:t>Değişimin Özellikleri</a:t>
            </a:r>
          </a:p>
        </p:txBody>
      </p:sp>
      <p:sp>
        <p:nvSpPr>
          <p:cNvPr id="32778"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71" name="Rectangle 3"/>
          <p:cNvSpPr>
            <a:spLocks noGrp="1"/>
          </p:cNvSpPr>
          <p:nvPr>
            <p:ph type="body" idx="4294967295"/>
          </p:nvPr>
        </p:nvSpPr>
        <p:spPr>
          <a:xfrm>
            <a:off x="5126418" y="552091"/>
            <a:ext cx="6224335" cy="5431536"/>
          </a:xfrm>
        </p:spPr>
        <p:txBody>
          <a:bodyPr anchor="ctr">
            <a:normAutofit/>
          </a:bodyPr>
          <a:lstStyle/>
          <a:p>
            <a:pPr lvl="3" eaLnBrk="1" hangingPunct="1">
              <a:buFont typeface="Wingdings" pitchFamily="2" charset="2"/>
              <a:buChar char="Ø"/>
            </a:pPr>
            <a:r>
              <a:rPr lang="tr-TR" altLang="tr-TR" sz="1900">
                <a:latin typeface="Comic Sans MS" pitchFamily="66" charset="0"/>
              </a:rPr>
              <a:t>Değişim, süreç gerektiren bir olgudur.</a:t>
            </a:r>
          </a:p>
          <a:p>
            <a:pPr lvl="3" eaLnBrk="1" hangingPunct="1">
              <a:buFont typeface="Wingdings" pitchFamily="2" charset="2"/>
              <a:buChar char="Ø"/>
            </a:pPr>
            <a:r>
              <a:rPr lang="tr-TR" altLang="tr-TR" sz="1900">
                <a:latin typeface="Comic Sans MS" pitchFamily="66" charset="0"/>
              </a:rPr>
              <a:t>Değişim, mevcut durumdaki memnuniyetsizlik ya da belirsizlik sonucu ortaya çıkar.</a:t>
            </a:r>
          </a:p>
          <a:p>
            <a:pPr lvl="3" eaLnBrk="1" hangingPunct="1">
              <a:buFont typeface="Wingdings" pitchFamily="2" charset="2"/>
              <a:buChar char="Ø"/>
            </a:pPr>
            <a:r>
              <a:rPr lang="tr-TR" altLang="tr-TR" sz="1900">
                <a:latin typeface="Comic Sans MS" pitchFamily="66" charset="0"/>
              </a:rPr>
              <a:t>Değişim, sistematik  bir eylem planını içerir ki buna planlı değişim denir.</a:t>
            </a:r>
          </a:p>
          <a:p>
            <a:pPr lvl="3" eaLnBrk="1" hangingPunct="1">
              <a:buFont typeface="Wingdings" pitchFamily="2" charset="2"/>
              <a:buChar char="Ø"/>
            </a:pPr>
            <a:r>
              <a:rPr lang="tr-TR" altLang="tr-TR" sz="1900">
                <a:latin typeface="Comic Sans MS" pitchFamily="66" charset="0"/>
              </a:rPr>
              <a:t>Değişim, kişilerin iş yapma usul ve süreçlerinde yapmış oldukları yeniliktir.</a:t>
            </a:r>
          </a:p>
          <a:p>
            <a:pPr lvl="3" eaLnBrk="1" hangingPunct="1">
              <a:buFont typeface="Wingdings" pitchFamily="2" charset="2"/>
              <a:buChar char="Ø"/>
            </a:pPr>
            <a:r>
              <a:rPr lang="tr-TR" altLang="tr-TR" sz="1900">
                <a:latin typeface="Comic Sans MS" pitchFamily="66" charset="0"/>
              </a:rPr>
              <a:t>Değişim, rol davranışlarındaki farklılaşmalardır.</a:t>
            </a:r>
          </a:p>
          <a:p>
            <a:pPr lvl="3" eaLnBrk="1" hangingPunct="1">
              <a:buFont typeface="Wingdings" pitchFamily="2" charset="2"/>
              <a:buChar char="Ø"/>
            </a:pPr>
            <a:r>
              <a:rPr lang="tr-TR" altLang="tr-TR" sz="1900">
                <a:latin typeface="Comic Sans MS" pitchFamily="66" charset="0"/>
              </a:rPr>
              <a:t>Değişim, grup davranışları ile belirlenen ve şekillenen psikolojik ortamdır.  </a:t>
            </a:r>
          </a:p>
          <a:p>
            <a:pPr lvl="3" eaLnBrk="1" hangingPunct="1">
              <a:buFont typeface="Wingdings" pitchFamily="2" charset="2"/>
              <a:buChar char="Ø"/>
            </a:pPr>
            <a:r>
              <a:rPr lang="tr-TR" altLang="tr-TR" sz="1900">
                <a:latin typeface="Comic Sans MS" pitchFamily="66" charset="0"/>
              </a:rPr>
              <a:t>Değişim, kişisel yaratıcılıktan elde edilen maksimum faydadır.</a:t>
            </a:r>
          </a:p>
          <a:p>
            <a:pPr lvl="3" eaLnBrk="1" hangingPunct="1">
              <a:buFont typeface="Wingdings" pitchFamily="2" charset="2"/>
              <a:buChar char="Ø"/>
            </a:pPr>
            <a:r>
              <a:rPr lang="tr-TR" altLang="tr-TR" sz="1900">
                <a:latin typeface="Comic Sans MS" pitchFamily="66" charset="0"/>
              </a:rPr>
              <a:t>Değişim, amaçlara esneklik kazandırmadır.</a:t>
            </a:r>
          </a:p>
          <a:p>
            <a:endParaRPr lang="tr-TR" altLang="tr-TR" sz="1900">
              <a:latin typeface="Comic Sans MS" pitchFamily="66" charset="0"/>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800" name="Rectangle 33799">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94" name="Rectangle 2"/>
          <p:cNvSpPr>
            <a:spLocks noGrp="1"/>
          </p:cNvSpPr>
          <p:nvPr>
            <p:ph type="title" idx="4294967295"/>
          </p:nvPr>
        </p:nvSpPr>
        <p:spPr bwMode="auto">
          <a:xfrm>
            <a:off x="841248" y="548640"/>
            <a:ext cx="3600860" cy="5431536"/>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sz="4600" i="1">
                <a:latin typeface="Comic Sans MS" pitchFamily="66" charset="0"/>
              </a:rPr>
              <a:t>DEĞİŞİM YÖNETİMİ</a:t>
            </a:r>
          </a:p>
        </p:txBody>
      </p:sp>
      <p:sp>
        <p:nvSpPr>
          <p:cNvPr id="33802"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95" name="Rectangle 3"/>
          <p:cNvSpPr>
            <a:spLocks noGrp="1"/>
          </p:cNvSpPr>
          <p:nvPr>
            <p:ph type="body" idx="4294967295"/>
          </p:nvPr>
        </p:nvSpPr>
        <p:spPr>
          <a:xfrm>
            <a:off x="5126418" y="552091"/>
            <a:ext cx="6224335" cy="5431536"/>
          </a:xfrm>
        </p:spPr>
        <p:txBody>
          <a:bodyPr anchor="ctr">
            <a:normAutofit/>
          </a:bodyPr>
          <a:lstStyle/>
          <a:p>
            <a:pPr>
              <a:buFont typeface="Wingdings" pitchFamily="2" charset="2"/>
              <a:buNone/>
            </a:pPr>
            <a:r>
              <a:rPr lang="tr-TR" altLang="tr-TR" sz="2200">
                <a:latin typeface="Comic Sans MS" pitchFamily="66" charset="0"/>
              </a:rPr>
              <a:t>		Değişimi anlamaya bir doğa bilimi gerçeği olan şu söz ile başlamakta yarar vardır:</a:t>
            </a:r>
          </a:p>
          <a:p>
            <a:pPr>
              <a:buFont typeface="Wingdings" pitchFamily="2" charset="2"/>
              <a:buNone/>
            </a:pPr>
            <a:r>
              <a:rPr lang="tr-TR" altLang="tr-TR" sz="2200">
                <a:latin typeface="Comic Sans MS" pitchFamily="66" charset="0"/>
              </a:rPr>
              <a:t>	</a:t>
            </a:r>
          </a:p>
          <a:p>
            <a:pPr>
              <a:buFont typeface="Wingdings" pitchFamily="2" charset="2"/>
              <a:buNone/>
            </a:pPr>
            <a:r>
              <a:rPr lang="tr-TR" altLang="tr-TR" sz="2200">
                <a:latin typeface="Comic Sans MS" pitchFamily="66" charset="0"/>
              </a:rPr>
              <a:t>	</a:t>
            </a:r>
            <a:r>
              <a:rPr lang="tr-TR" altLang="tr-TR" sz="2200" b="1">
                <a:latin typeface="Comic Sans MS" pitchFamily="66" charset="0"/>
              </a:rPr>
              <a:t>“Çin’de kelebek ordusunun kanat çırpması, Kanada’da kasırgaya neden olur”.</a:t>
            </a:r>
          </a:p>
          <a:p>
            <a:pPr>
              <a:buFontTx/>
              <a:buNone/>
            </a:pPr>
            <a:r>
              <a:rPr lang="tr-TR" altLang="tr-TR" sz="2200">
                <a:latin typeface="Comic Sans MS" pitchFamily="66" charset="0"/>
              </a:rPr>
              <a:t>	</a:t>
            </a:r>
          </a:p>
          <a:p>
            <a:pPr>
              <a:buFontTx/>
              <a:buNone/>
            </a:pPr>
            <a:r>
              <a:rPr lang="tr-TR" altLang="tr-TR" sz="2200">
                <a:latin typeface="Comic Sans MS" pitchFamily="66" charset="0"/>
              </a:rPr>
              <a:t>		Doğa bilimlerinde kelebek etkisi (butterfly effect) olarak ifade edilen bu olay, sosyal bilimler için de geçerlidir. </a:t>
            </a:r>
          </a:p>
          <a:p>
            <a:pPr>
              <a:buFontTx/>
              <a:buNone/>
            </a:pPr>
            <a:r>
              <a:rPr lang="tr-TR" altLang="tr-TR" sz="2200">
                <a:latin typeface="Comic Sans MS" pitchFamily="66" charset="0"/>
              </a:rPr>
              <a:t>	</a:t>
            </a:r>
          </a:p>
          <a:p>
            <a:pPr>
              <a:buFont typeface="Wingdings" pitchFamily="2" charset="2"/>
              <a:buNone/>
            </a:pPr>
            <a:endParaRPr lang="tr-TR" altLang="tr-TR" sz="2200">
              <a:latin typeface="Comic Sans MS" pitchFamily="66" charset="0"/>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823" name="Rectangle 34822">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25"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18" name="Rectangle 3"/>
          <p:cNvSpPr>
            <a:spLocks noGrp="1"/>
          </p:cNvSpPr>
          <p:nvPr>
            <p:ph type="body" idx="4294967295"/>
          </p:nvPr>
        </p:nvSpPr>
        <p:spPr>
          <a:xfrm>
            <a:off x="838200" y="1929384"/>
            <a:ext cx="10515600" cy="4251960"/>
          </a:xfrm>
        </p:spPr>
        <p:txBody>
          <a:bodyPr>
            <a:normAutofit/>
          </a:bodyPr>
          <a:lstStyle/>
          <a:p>
            <a:pPr>
              <a:buFont typeface="Wingdings" pitchFamily="2" charset="2"/>
              <a:buNone/>
            </a:pPr>
            <a:r>
              <a:rPr lang="tr-TR" altLang="tr-TR" sz="2200">
                <a:latin typeface="Comic Sans MS" pitchFamily="66" charset="0"/>
              </a:rPr>
              <a:t>	Değişim son derece karışık ve birbirine bağlı olaylar dizisinden meydana gelmektedir. Bu nedenle bir örgütte meydana gelen değişim olgusu dünyanın bir başka bölgesinde meydana gelen değişim sürecinden yakından etkilenebilmektedir.</a:t>
            </a:r>
          </a:p>
          <a:p>
            <a:pPr>
              <a:buFont typeface="Wingdings" pitchFamily="2" charset="2"/>
              <a:buNone/>
            </a:pPr>
            <a:endParaRPr lang="tr-TR" altLang="tr-TR" sz="2200">
              <a:latin typeface="Comic Sans MS" pitchFamily="66" charset="0"/>
            </a:endParaRPr>
          </a:p>
          <a:p>
            <a:pPr>
              <a:buNone/>
            </a:pPr>
            <a:r>
              <a:rPr lang="tr-TR" altLang="tr-TR" sz="2200">
                <a:latin typeface="Comic Sans MS" pitchFamily="66" charset="0"/>
              </a:rPr>
              <a:t>Değişimin başarılı bir şekilde yönetilebilmesi için değişimi anlamak çok önemlidir. Değişimi tam ve doğru anlamak, değişimin ne olduğunu, neden gerekli olduğunu ve hangi yönde gelişeceğinin bilinmesi önemli faydalar sağlar.</a:t>
            </a:r>
          </a:p>
          <a:p>
            <a:pPr>
              <a:buFont typeface="Wingdings" pitchFamily="2" charset="2"/>
              <a:buNone/>
            </a:pPr>
            <a:endParaRPr lang="tr-TR" altLang="tr-TR" sz="2200">
              <a:latin typeface="Comic Sans MS" pitchFamily="66" charset="0"/>
            </a:endParaRPr>
          </a:p>
          <a:p>
            <a:pPr>
              <a:buFont typeface="Wingdings" pitchFamily="2" charset="2"/>
              <a:buNone/>
            </a:pPr>
            <a:endParaRPr lang="tr-TR" altLang="tr-TR" sz="2200">
              <a:latin typeface="Comic Sans MS" pitchFamily="66" charset="0"/>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849" name="Rectangle 3584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42" name="Rectangle 2"/>
          <p:cNvSpPr>
            <a:spLocks noGrp="1"/>
          </p:cNvSpPr>
          <p:nvPr>
            <p:ph type="title" idx="4294967295"/>
          </p:nvPr>
        </p:nvSpPr>
        <p:spPr bwMode="auto">
          <a:xfrm>
            <a:off x="572493" y="238539"/>
            <a:ext cx="11018520" cy="143441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b" anchorCtr="0" compatLnSpc="1">
            <a:prstTxWarp prst="textNoShape">
              <a:avLst/>
            </a:prstTxWarp>
            <a:normAutofit/>
          </a:bodyPr>
          <a:lstStyle/>
          <a:p>
            <a:r>
              <a:rPr lang="tr-TR" altLang="tr-TR" sz="5400" cap="none"/>
              <a:t>Örgütsel Değişim</a:t>
            </a:r>
          </a:p>
        </p:txBody>
      </p:sp>
      <p:sp>
        <p:nvSpPr>
          <p:cNvPr id="3585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19" name="Rectangle 3"/>
          <p:cNvSpPr>
            <a:spLocks noGrp="1"/>
          </p:cNvSpPr>
          <p:nvPr>
            <p:ph type="body" idx="4294967295"/>
          </p:nvPr>
        </p:nvSpPr>
        <p:spPr>
          <a:xfrm>
            <a:off x="572493" y="2071316"/>
            <a:ext cx="6713552" cy="4119172"/>
          </a:xfrm>
        </p:spPr>
        <p:txBody>
          <a:bodyPr anchor="t">
            <a:normAutofit/>
          </a:bodyPr>
          <a:lstStyle/>
          <a:p>
            <a:endParaRPr lang="tr-TR" altLang="tr-TR" sz="2200">
              <a:latin typeface="Comic Sans MS" pitchFamily="66" charset="0"/>
            </a:endParaRPr>
          </a:p>
          <a:p>
            <a:pPr>
              <a:buFont typeface="Wingdings" pitchFamily="2" charset="2"/>
              <a:buNone/>
            </a:pPr>
            <a:r>
              <a:rPr lang="tr-TR" altLang="tr-TR" sz="2200">
                <a:latin typeface="Comic Sans MS" pitchFamily="66" charset="0"/>
              </a:rPr>
              <a:t>	Örgütsel değişim bağlamında değişim yönetimi, “örgütsel sorunları çözmek ve değişim sürecinden örgütsel amaçlara ve hedeflere uygun olarak yararlanılabilmek için yapılan planlama, örgütlenme, motivasyon ve denetleme çalışmaları” şeklinde tanımlanabilir.</a:t>
            </a:r>
          </a:p>
        </p:txBody>
      </p:sp>
      <p:pic>
        <p:nvPicPr>
          <p:cNvPr id="35844" name="Picture 5" descr="degisim"/>
          <p:cNvPicPr>
            <a:picLocks noChangeAspect="1" noChangeArrowheads="1"/>
          </p:cNvPicPr>
          <p:nvPr/>
        </p:nvPicPr>
        <p:blipFill rotWithShape="1">
          <a:blip r:embed="rId2">
            <a:extLst>
              <a:ext uri="{28A0092B-C50C-407E-A947-70E740481C1C}">
                <a14:useLocalDpi xmlns:a14="http://schemas.microsoft.com/office/drawing/2010/main" val="0"/>
              </a:ext>
            </a:extLst>
          </a:blip>
          <a:srcRect r="4142" b="1"/>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4819">
                                            <p:txEl>
                                              <p:pRg st="1" end="1"/>
                                            </p:txEl>
                                          </p:spTgt>
                                        </p:tgtEl>
                                        <p:attrNameLst>
                                          <p:attrName>style.visibility</p:attrName>
                                        </p:attrNameLst>
                                      </p:cBhvr>
                                      <p:to>
                                        <p:strVal val="visible"/>
                                      </p:to>
                                    </p:set>
                                    <p:animEffect transition="in" filter="fade">
                                      <p:cBhvr>
                                        <p:cTn id="7" dur="1000"/>
                                        <p:tgtEl>
                                          <p:spTgt spid="34819">
                                            <p:txEl>
                                              <p:pRg st="1" end="1"/>
                                            </p:txEl>
                                          </p:spTgt>
                                        </p:tgtEl>
                                      </p:cBhvr>
                                    </p:animEffect>
                                    <p:anim calcmode="lin" valueType="num">
                                      <p:cBhvr>
                                        <p:cTn id="8" dur="1000" fill="hold"/>
                                        <p:tgtEl>
                                          <p:spTgt spid="34819">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4819">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19"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871" name="Rectangle 36870">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73" name="Freeform: Shape 36872">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75" name="Arc 36874">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6866" name="Rectangle 3"/>
          <p:cNvSpPr>
            <a:spLocks noGrp="1"/>
          </p:cNvSpPr>
          <p:nvPr>
            <p:ph type="body" idx="4294967295"/>
          </p:nvPr>
        </p:nvSpPr>
        <p:spPr>
          <a:xfrm>
            <a:off x="4447308" y="591344"/>
            <a:ext cx="6906491" cy="5585619"/>
          </a:xfrm>
        </p:spPr>
        <p:txBody>
          <a:bodyPr anchor="ctr">
            <a:normAutofit/>
          </a:bodyPr>
          <a:lstStyle/>
          <a:p>
            <a:pPr>
              <a:buFont typeface="Wingdings" pitchFamily="2" charset="2"/>
              <a:buChar char="ü"/>
            </a:pPr>
            <a:r>
              <a:rPr lang="tr-TR" altLang="tr-TR" sz="2400">
                <a:latin typeface="Comic Sans MS" pitchFamily="66" charset="0"/>
              </a:rPr>
              <a:t>	Değişim Yönetimi; örgütü değişen çevresel koşullara uyumlaştırma ve dengeleme sürecidir. </a:t>
            </a:r>
          </a:p>
          <a:p>
            <a:pPr>
              <a:buFont typeface="Wingdings" pitchFamily="2" charset="2"/>
              <a:buChar char="ü"/>
            </a:pPr>
            <a:r>
              <a:rPr lang="tr-TR" altLang="tr-TR" sz="2400">
                <a:latin typeface="Comic Sans MS" pitchFamily="66" charset="0"/>
              </a:rPr>
              <a:t>	Değişim yönetiminde başarılı olunabilmesi için değişim dinamikleri ve nedenleri zamanında, tam ve doğru olarak saptanmalıdır. Bu amaçla; </a:t>
            </a:r>
          </a:p>
          <a:p>
            <a:pPr>
              <a:buFont typeface="Wingdings" pitchFamily="2" charset="2"/>
              <a:buNone/>
            </a:pPr>
            <a:r>
              <a:rPr lang="tr-TR" altLang="tr-TR" sz="2400">
                <a:latin typeface="Comic Sans MS" pitchFamily="66" charset="0"/>
              </a:rPr>
              <a:t>	</a:t>
            </a:r>
            <a:r>
              <a:rPr lang="tr-TR" altLang="tr-TR" sz="2400" b="1">
                <a:latin typeface="Comic Sans MS" pitchFamily="66" charset="0"/>
              </a:rPr>
              <a:t>“Değişim tam ve doğru olarak nasıl anlaşılabilir?</a:t>
            </a:r>
          </a:p>
          <a:p>
            <a:pPr>
              <a:buFont typeface="Wingdings" pitchFamily="2" charset="2"/>
              <a:buNone/>
            </a:pPr>
            <a:r>
              <a:rPr lang="tr-TR" altLang="tr-TR" sz="2400">
                <a:latin typeface="Comic Sans MS" pitchFamily="66" charset="0"/>
              </a:rPr>
              <a:t>	</a:t>
            </a:r>
            <a:r>
              <a:rPr lang="tr-TR" altLang="tr-TR" sz="2400" b="1">
                <a:latin typeface="Comic Sans MS" pitchFamily="66" charset="0"/>
              </a:rPr>
              <a:t>“Değişim başarılı olarak nasıl yönetilebilir?”</a:t>
            </a:r>
          </a:p>
          <a:p>
            <a:pPr>
              <a:buFont typeface="Wingdings" pitchFamily="2" charset="2"/>
              <a:buNone/>
            </a:pPr>
            <a:r>
              <a:rPr lang="tr-TR" altLang="tr-TR" sz="2400">
                <a:latin typeface="Comic Sans MS" pitchFamily="66" charset="0"/>
              </a:rPr>
              <a:t>gibi soruların cevaplarının ayrıntılı olarak araştırılması gerekmektedir. </a:t>
            </a:r>
          </a:p>
          <a:p>
            <a:pPr>
              <a:buFont typeface="Wingdings" pitchFamily="2" charset="2"/>
              <a:buNone/>
            </a:pPr>
            <a:r>
              <a:rPr lang="tr-TR" altLang="tr-TR" sz="2400" b="1">
                <a:latin typeface="Comic Sans MS" pitchFamily="66" charset="0"/>
              </a:rPr>
              <a:t>Araştırma iki aşamalı olup,</a:t>
            </a:r>
          </a:p>
          <a:p>
            <a:pPr>
              <a:buFont typeface="Wingdings" pitchFamily="2" charset="2"/>
              <a:buNone/>
            </a:pPr>
            <a:endParaRPr lang="tr-TR" altLang="tr-TR" sz="2400" b="1">
              <a:latin typeface="Comic Sans MS" pitchFamily="66"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C1A45329-67B4-98F7-BDEC-6E5B89AF6585}"/>
              </a:ext>
            </a:extLst>
          </p:cNvPr>
          <p:cNvSpPr>
            <a:spLocks noGrp="1" noChangeArrowheads="1"/>
          </p:cNvSpPr>
          <p:nvPr>
            <p:ph type="title" idx="4294967295"/>
          </p:nvPr>
        </p:nvSpPr>
        <p:spPr>
          <a:xfrm>
            <a:off x="457200" y="720773"/>
            <a:ext cx="10744186" cy="1676260"/>
          </a:xfrm>
        </p:spPr>
        <p:txBody>
          <a:bodyPr vert="horz" lIns="91440" tIns="45720" rIns="91440" bIns="45720" rtlCol="0" anchor="ctr">
            <a:normAutofit/>
          </a:bodyPr>
          <a:lstStyle/>
          <a:p>
            <a:pPr>
              <a:defRPr/>
            </a:pPr>
            <a:r>
              <a:rPr lang="en-US" kern="1200">
                <a:latin typeface="+mj-lt"/>
                <a:ea typeface="+mj-ea"/>
                <a:cs typeface="+mj-cs"/>
              </a:rPr>
              <a:t>KRİZİN ÖZELLİKLERİ </a:t>
            </a:r>
          </a:p>
        </p:txBody>
      </p:sp>
      <p:sp>
        <p:nvSpPr>
          <p:cNvPr id="11266" name="Slayt Numarası Yer Tutucusu 3">
            <a:extLst>
              <a:ext uri="{FF2B5EF4-FFF2-40B4-BE49-F238E27FC236}">
                <a16:creationId xmlns:a16="http://schemas.microsoft.com/office/drawing/2014/main" id="{7C591A43-D6AB-66C6-377C-4BFEADECCD55}"/>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F79230D2-D0F5-4B4B-BC1C-FDB94981F7E6}" type="slidenum">
              <a:rPr lang="en-US" altLang="tr-TR" sz="900" smtClean="0">
                <a:solidFill>
                  <a:schemeClr val="tx2"/>
                </a:solidFill>
                <a:latin typeface="+mn-lt"/>
                <a:cs typeface="+mn-cs"/>
              </a:rPr>
              <a:pPr eaLnBrk="1" hangingPunct="1">
                <a:spcBef>
                  <a:spcPct val="0"/>
                </a:spcBef>
                <a:spcAft>
                  <a:spcPts val="600"/>
                </a:spcAft>
                <a:buFontTx/>
                <a:buNone/>
              </a:pPr>
              <a:t>6</a:t>
            </a:fld>
            <a:endParaRPr lang="en-US" altLang="tr-TR" sz="900">
              <a:solidFill>
                <a:schemeClr val="tx2"/>
              </a:solidFill>
              <a:latin typeface="+mn-lt"/>
              <a:cs typeface="+mn-cs"/>
            </a:endParaRPr>
          </a:p>
        </p:txBody>
      </p:sp>
      <p:graphicFrame>
        <p:nvGraphicFramePr>
          <p:cNvPr id="155652" name="Rectangle 3">
            <a:extLst>
              <a:ext uri="{FF2B5EF4-FFF2-40B4-BE49-F238E27FC236}">
                <a16:creationId xmlns:a16="http://schemas.microsoft.com/office/drawing/2014/main" id="{77097F49-0BD6-BDF6-EB63-036E731B4A60}"/>
              </a:ext>
            </a:extLst>
          </p:cNvPr>
          <p:cNvGraphicFramePr/>
          <p:nvPr>
            <p:extLst>
              <p:ext uri="{D42A27DB-BD31-4B8C-83A1-F6EECF244321}">
                <p14:modId xmlns:p14="http://schemas.microsoft.com/office/powerpoint/2010/main" val="3981620111"/>
              </p:ext>
            </p:extLst>
          </p:nvPr>
        </p:nvGraphicFramePr>
        <p:xfrm>
          <a:off x="457201" y="2834915"/>
          <a:ext cx="10706320" cy="33420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878" name="Rectangle 36871">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79" name="Freeform: Shape 36873">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80" name="Arc 36875">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6867" name="Rectangle 3"/>
          <p:cNvSpPr>
            <a:spLocks noGrp="1"/>
          </p:cNvSpPr>
          <p:nvPr>
            <p:ph type="body" idx="4294967295"/>
          </p:nvPr>
        </p:nvSpPr>
        <p:spPr>
          <a:xfrm>
            <a:off x="4447308" y="591344"/>
            <a:ext cx="6906491" cy="5585619"/>
          </a:xfrm>
        </p:spPr>
        <p:txBody>
          <a:bodyPr anchor="ctr">
            <a:normAutofit/>
          </a:bodyPr>
          <a:lstStyle/>
          <a:p>
            <a:pPr marL="457200" indent="-457200">
              <a:buFont typeface="Wingdings" pitchFamily="2" charset="2"/>
              <a:buAutoNum type="arabicPeriod"/>
            </a:pPr>
            <a:r>
              <a:rPr lang="tr-TR" altLang="tr-TR" sz="2400" b="1">
                <a:latin typeface="Comic Sans MS" pitchFamily="66" charset="0"/>
              </a:rPr>
              <a:t>aşamada;</a:t>
            </a:r>
            <a:r>
              <a:rPr lang="tr-TR" altLang="tr-TR" sz="2400">
                <a:latin typeface="Comic Sans MS" pitchFamily="66" charset="0"/>
              </a:rPr>
              <a:t> değişimi tam olarak anlamak için, değişime başlamakla nelerin değiştirileceğinin bilinmesi gerekir. Bunun için aşağıdaki sorulardan yararlanmak mümkündür:</a:t>
            </a:r>
          </a:p>
          <a:p>
            <a:pPr marL="457200" indent="-457200">
              <a:buNone/>
            </a:pPr>
            <a:endParaRPr lang="tr-TR" altLang="tr-TR" sz="2400">
              <a:latin typeface="Comic Sans MS" pitchFamily="66" charset="0"/>
            </a:endParaRPr>
          </a:p>
          <a:p>
            <a:pPr marL="457200" indent="-457200">
              <a:buFont typeface="Wingdings" pitchFamily="2" charset="2"/>
              <a:buChar char="Ø"/>
            </a:pPr>
            <a:r>
              <a:rPr lang="tr-TR" altLang="tr-TR" sz="2400" b="1">
                <a:latin typeface="Comic Sans MS" pitchFamily="66" charset="0"/>
              </a:rPr>
              <a:t>Nasıl bir değişim olacak?</a:t>
            </a:r>
          </a:p>
          <a:p>
            <a:pPr marL="457200" indent="-457200">
              <a:buFont typeface="Wingdings" pitchFamily="2" charset="2"/>
              <a:buChar char="Ø"/>
            </a:pPr>
            <a:r>
              <a:rPr lang="tr-TR" altLang="tr-TR" sz="2400" b="1">
                <a:latin typeface="Comic Sans MS" pitchFamily="66" charset="0"/>
              </a:rPr>
              <a:t>Değişim ne zaman başlayacak?</a:t>
            </a:r>
          </a:p>
          <a:p>
            <a:pPr marL="457200" indent="-457200">
              <a:buFont typeface="Wingdings" pitchFamily="2" charset="2"/>
              <a:buChar char="Ø"/>
            </a:pPr>
            <a:r>
              <a:rPr lang="tr-TR" altLang="tr-TR" sz="2400" b="1">
                <a:latin typeface="Comic Sans MS" pitchFamily="66" charset="0"/>
              </a:rPr>
              <a:t>Neler değişecek?</a:t>
            </a:r>
          </a:p>
          <a:p>
            <a:pPr marL="457200" indent="-457200">
              <a:buFont typeface="Wingdings" pitchFamily="2" charset="2"/>
              <a:buChar char="Ø"/>
            </a:pPr>
            <a:r>
              <a:rPr lang="tr-TR" altLang="tr-TR" sz="2400" b="1">
                <a:latin typeface="Comic Sans MS" pitchFamily="66" charset="0"/>
              </a:rPr>
              <a:t>Nerede değişim olacak?</a:t>
            </a:r>
          </a:p>
          <a:p>
            <a:pPr marL="457200" indent="-457200">
              <a:buFont typeface="Wingdings" pitchFamily="2" charset="2"/>
              <a:buChar char="Ø"/>
            </a:pPr>
            <a:r>
              <a:rPr lang="tr-TR" altLang="tr-TR" sz="2400" b="1">
                <a:latin typeface="Comic Sans MS" pitchFamily="66" charset="0"/>
              </a:rPr>
              <a:t>Niçin değişim olacak?</a:t>
            </a:r>
          </a:p>
          <a:p>
            <a:pPr marL="457200" indent="-457200">
              <a:buFont typeface="Wingdings" pitchFamily="2" charset="2"/>
              <a:buChar char="Ø"/>
            </a:pPr>
            <a:r>
              <a:rPr lang="tr-TR" altLang="tr-TR" sz="2400" b="1">
                <a:latin typeface="Comic Sans MS" pitchFamily="66" charset="0"/>
              </a:rPr>
              <a:t>Değişimi kimler yapacak?</a:t>
            </a:r>
          </a:p>
          <a:p>
            <a:pPr marL="457200" indent="-457200">
              <a:buFont typeface="Wingdings" pitchFamily="2" charset="2"/>
              <a:buChar char="Ø"/>
            </a:pPr>
            <a:r>
              <a:rPr lang="tr-TR" altLang="tr-TR" sz="2400" b="1">
                <a:latin typeface="Comic Sans MS" pitchFamily="66" charset="0"/>
              </a:rPr>
              <a:t>Değişimin sonuçları ne/neler olacak?</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iterate type="wd">
                                    <p:tmPct val="10000"/>
                                  </p:iterate>
                                  <p:childTnLst>
                                    <p:set>
                                      <p:cBhvr>
                                        <p:cTn id="6" dur="1" fill="hold">
                                          <p:stCondLst>
                                            <p:cond delay="0"/>
                                          </p:stCondLst>
                                        </p:cTn>
                                        <p:tgtEl>
                                          <p:spTgt spid="36867">
                                            <p:txEl>
                                              <p:pRg st="2" end="2"/>
                                            </p:txEl>
                                          </p:spTgt>
                                        </p:tgtEl>
                                        <p:attrNameLst>
                                          <p:attrName>style.visibility</p:attrName>
                                        </p:attrNameLst>
                                      </p:cBhvr>
                                      <p:to>
                                        <p:strVal val="visible"/>
                                      </p:to>
                                    </p:set>
                                    <p:animEffect transition="in" filter="fade">
                                      <p:cBhvr>
                                        <p:cTn id="7" dur="1000"/>
                                        <p:tgtEl>
                                          <p:spTgt spid="36867">
                                            <p:txEl>
                                              <p:pRg st="2" end="2"/>
                                            </p:txEl>
                                          </p:spTgt>
                                        </p:tgtEl>
                                      </p:cBhvr>
                                    </p:animEffect>
                                    <p:anim calcmode="lin" valueType="num">
                                      <p:cBhvr>
                                        <p:cTn id="8" dur="1000" fill="hold"/>
                                        <p:tgtEl>
                                          <p:spTgt spid="36867">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686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nodeType="clickEffect">
                                  <p:stCondLst>
                                    <p:cond delay="0"/>
                                  </p:stCondLst>
                                  <p:iterate type="wd">
                                    <p:tmPct val="10000"/>
                                  </p:iterate>
                                  <p:childTnLst>
                                    <p:set>
                                      <p:cBhvr>
                                        <p:cTn id="13" dur="1" fill="hold">
                                          <p:stCondLst>
                                            <p:cond delay="0"/>
                                          </p:stCondLst>
                                        </p:cTn>
                                        <p:tgtEl>
                                          <p:spTgt spid="36867">
                                            <p:txEl>
                                              <p:pRg st="3" end="3"/>
                                            </p:txEl>
                                          </p:spTgt>
                                        </p:tgtEl>
                                        <p:attrNameLst>
                                          <p:attrName>style.visibility</p:attrName>
                                        </p:attrNameLst>
                                      </p:cBhvr>
                                      <p:to>
                                        <p:strVal val="visible"/>
                                      </p:to>
                                    </p:set>
                                    <p:animEffect transition="in" filter="fade">
                                      <p:cBhvr>
                                        <p:cTn id="14" dur="1000"/>
                                        <p:tgtEl>
                                          <p:spTgt spid="36867">
                                            <p:txEl>
                                              <p:pRg st="3" end="3"/>
                                            </p:txEl>
                                          </p:spTgt>
                                        </p:tgtEl>
                                      </p:cBhvr>
                                    </p:animEffect>
                                    <p:anim calcmode="lin" valueType="num">
                                      <p:cBhvr>
                                        <p:cTn id="15" dur="1000" fill="hold"/>
                                        <p:tgtEl>
                                          <p:spTgt spid="36867">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3686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nodeType="clickEffect">
                                  <p:stCondLst>
                                    <p:cond delay="0"/>
                                  </p:stCondLst>
                                  <p:iterate type="wd">
                                    <p:tmPct val="10000"/>
                                  </p:iterate>
                                  <p:childTnLst>
                                    <p:set>
                                      <p:cBhvr>
                                        <p:cTn id="20" dur="1" fill="hold">
                                          <p:stCondLst>
                                            <p:cond delay="0"/>
                                          </p:stCondLst>
                                        </p:cTn>
                                        <p:tgtEl>
                                          <p:spTgt spid="36867">
                                            <p:txEl>
                                              <p:pRg st="4" end="4"/>
                                            </p:txEl>
                                          </p:spTgt>
                                        </p:tgtEl>
                                        <p:attrNameLst>
                                          <p:attrName>style.visibility</p:attrName>
                                        </p:attrNameLst>
                                      </p:cBhvr>
                                      <p:to>
                                        <p:strVal val="visible"/>
                                      </p:to>
                                    </p:set>
                                    <p:animEffect transition="in" filter="fade">
                                      <p:cBhvr>
                                        <p:cTn id="21" dur="1000"/>
                                        <p:tgtEl>
                                          <p:spTgt spid="36867">
                                            <p:txEl>
                                              <p:pRg st="4" end="4"/>
                                            </p:txEl>
                                          </p:spTgt>
                                        </p:tgtEl>
                                      </p:cBhvr>
                                    </p:animEffect>
                                    <p:anim calcmode="lin" valueType="num">
                                      <p:cBhvr>
                                        <p:cTn id="22" dur="1000" fill="hold"/>
                                        <p:tgtEl>
                                          <p:spTgt spid="36867">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686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nodeType="clickEffect">
                                  <p:stCondLst>
                                    <p:cond delay="0"/>
                                  </p:stCondLst>
                                  <p:iterate type="wd">
                                    <p:tmPct val="10000"/>
                                  </p:iterate>
                                  <p:childTnLst>
                                    <p:set>
                                      <p:cBhvr>
                                        <p:cTn id="27" dur="1" fill="hold">
                                          <p:stCondLst>
                                            <p:cond delay="0"/>
                                          </p:stCondLst>
                                        </p:cTn>
                                        <p:tgtEl>
                                          <p:spTgt spid="36867">
                                            <p:txEl>
                                              <p:pRg st="5" end="5"/>
                                            </p:txEl>
                                          </p:spTgt>
                                        </p:tgtEl>
                                        <p:attrNameLst>
                                          <p:attrName>style.visibility</p:attrName>
                                        </p:attrNameLst>
                                      </p:cBhvr>
                                      <p:to>
                                        <p:strVal val="visible"/>
                                      </p:to>
                                    </p:set>
                                    <p:animEffect transition="in" filter="fade">
                                      <p:cBhvr>
                                        <p:cTn id="28" dur="1000"/>
                                        <p:tgtEl>
                                          <p:spTgt spid="36867">
                                            <p:txEl>
                                              <p:pRg st="5" end="5"/>
                                            </p:txEl>
                                          </p:spTgt>
                                        </p:tgtEl>
                                      </p:cBhvr>
                                    </p:animEffect>
                                    <p:anim calcmode="lin" valueType="num">
                                      <p:cBhvr>
                                        <p:cTn id="29" dur="1000" fill="hold"/>
                                        <p:tgtEl>
                                          <p:spTgt spid="36867">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3686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nodeType="clickEffect">
                                  <p:stCondLst>
                                    <p:cond delay="0"/>
                                  </p:stCondLst>
                                  <p:iterate type="wd">
                                    <p:tmPct val="10000"/>
                                  </p:iterate>
                                  <p:childTnLst>
                                    <p:set>
                                      <p:cBhvr>
                                        <p:cTn id="34" dur="1" fill="hold">
                                          <p:stCondLst>
                                            <p:cond delay="0"/>
                                          </p:stCondLst>
                                        </p:cTn>
                                        <p:tgtEl>
                                          <p:spTgt spid="36867">
                                            <p:txEl>
                                              <p:pRg st="6" end="6"/>
                                            </p:txEl>
                                          </p:spTgt>
                                        </p:tgtEl>
                                        <p:attrNameLst>
                                          <p:attrName>style.visibility</p:attrName>
                                        </p:attrNameLst>
                                      </p:cBhvr>
                                      <p:to>
                                        <p:strVal val="visible"/>
                                      </p:to>
                                    </p:set>
                                    <p:animEffect transition="in" filter="fade">
                                      <p:cBhvr>
                                        <p:cTn id="35" dur="1000"/>
                                        <p:tgtEl>
                                          <p:spTgt spid="36867">
                                            <p:txEl>
                                              <p:pRg st="6" end="6"/>
                                            </p:txEl>
                                          </p:spTgt>
                                        </p:tgtEl>
                                      </p:cBhvr>
                                    </p:animEffect>
                                    <p:anim calcmode="lin" valueType="num">
                                      <p:cBhvr>
                                        <p:cTn id="36" dur="1000" fill="hold"/>
                                        <p:tgtEl>
                                          <p:spTgt spid="36867">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36867">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42" presetClass="entr" presetSubtype="0" fill="hold" nodeType="clickEffect">
                                  <p:stCondLst>
                                    <p:cond delay="0"/>
                                  </p:stCondLst>
                                  <p:iterate type="wd">
                                    <p:tmPct val="10000"/>
                                  </p:iterate>
                                  <p:childTnLst>
                                    <p:set>
                                      <p:cBhvr>
                                        <p:cTn id="41" dur="1" fill="hold">
                                          <p:stCondLst>
                                            <p:cond delay="0"/>
                                          </p:stCondLst>
                                        </p:cTn>
                                        <p:tgtEl>
                                          <p:spTgt spid="36867">
                                            <p:txEl>
                                              <p:pRg st="7" end="7"/>
                                            </p:txEl>
                                          </p:spTgt>
                                        </p:tgtEl>
                                        <p:attrNameLst>
                                          <p:attrName>style.visibility</p:attrName>
                                        </p:attrNameLst>
                                      </p:cBhvr>
                                      <p:to>
                                        <p:strVal val="visible"/>
                                      </p:to>
                                    </p:set>
                                    <p:animEffect transition="in" filter="fade">
                                      <p:cBhvr>
                                        <p:cTn id="42" dur="1000"/>
                                        <p:tgtEl>
                                          <p:spTgt spid="36867">
                                            <p:txEl>
                                              <p:pRg st="7" end="7"/>
                                            </p:txEl>
                                          </p:spTgt>
                                        </p:tgtEl>
                                      </p:cBhvr>
                                    </p:animEffect>
                                    <p:anim calcmode="lin" valueType="num">
                                      <p:cBhvr>
                                        <p:cTn id="43" dur="1000" fill="hold"/>
                                        <p:tgtEl>
                                          <p:spTgt spid="36867">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36867">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42" presetClass="entr" presetSubtype="0" fill="hold" nodeType="clickEffect">
                                  <p:stCondLst>
                                    <p:cond delay="0"/>
                                  </p:stCondLst>
                                  <p:iterate type="wd">
                                    <p:tmPct val="10000"/>
                                  </p:iterate>
                                  <p:childTnLst>
                                    <p:set>
                                      <p:cBhvr>
                                        <p:cTn id="48" dur="1" fill="hold">
                                          <p:stCondLst>
                                            <p:cond delay="0"/>
                                          </p:stCondLst>
                                        </p:cTn>
                                        <p:tgtEl>
                                          <p:spTgt spid="36867">
                                            <p:txEl>
                                              <p:pRg st="8" end="8"/>
                                            </p:txEl>
                                          </p:spTgt>
                                        </p:tgtEl>
                                        <p:attrNameLst>
                                          <p:attrName>style.visibility</p:attrName>
                                        </p:attrNameLst>
                                      </p:cBhvr>
                                      <p:to>
                                        <p:strVal val="visible"/>
                                      </p:to>
                                    </p:set>
                                    <p:animEffect transition="in" filter="fade">
                                      <p:cBhvr>
                                        <p:cTn id="49" dur="1000"/>
                                        <p:tgtEl>
                                          <p:spTgt spid="36867">
                                            <p:txEl>
                                              <p:pRg st="8" end="8"/>
                                            </p:txEl>
                                          </p:spTgt>
                                        </p:tgtEl>
                                      </p:cBhvr>
                                    </p:animEffect>
                                    <p:anim calcmode="lin" valueType="num">
                                      <p:cBhvr>
                                        <p:cTn id="50" dur="1000" fill="hold"/>
                                        <p:tgtEl>
                                          <p:spTgt spid="36867">
                                            <p:txEl>
                                              <p:pRg st="8" end="8"/>
                                            </p:txEl>
                                          </p:spTgt>
                                        </p:tgtEl>
                                        <p:attrNameLst>
                                          <p:attrName>ppt_x</p:attrName>
                                        </p:attrNameLst>
                                      </p:cBhvr>
                                      <p:tavLst>
                                        <p:tav tm="0">
                                          <p:val>
                                            <p:strVal val="#ppt_x"/>
                                          </p:val>
                                        </p:tav>
                                        <p:tav tm="100000">
                                          <p:val>
                                            <p:strVal val="#ppt_x"/>
                                          </p:val>
                                        </p:tav>
                                      </p:tavLst>
                                    </p:anim>
                                    <p:anim calcmode="lin" valueType="num">
                                      <p:cBhvr>
                                        <p:cTn id="51" dur="1000" fill="hold"/>
                                        <p:tgtEl>
                                          <p:spTgt spid="36867">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896" name="Rectangle 37895">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98" name="Freeform: Shape 37897">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00" name="Arc 37899">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7891" name="Rectangle 3"/>
          <p:cNvSpPr>
            <a:spLocks noGrp="1"/>
          </p:cNvSpPr>
          <p:nvPr>
            <p:ph type="body" idx="4294967295"/>
          </p:nvPr>
        </p:nvSpPr>
        <p:spPr>
          <a:xfrm>
            <a:off x="4447308" y="591344"/>
            <a:ext cx="6906491" cy="5585619"/>
          </a:xfrm>
        </p:spPr>
        <p:txBody>
          <a:bodyPr anchor="ctr">
            <a:normAutofit/>
          </a:bodyPr>
          <a:lstStyle/>
          <a:p>
            <a:pPr>
              <a:buFont typeface="Wingdings" pitchFamily="2" charset="2"/>
              <a:buNone/>
            </a:pPr>
            <a:r>
              <a:rPr lang="tr-TR" altLang="tr-TR" b="1">
                <a:latin typeface="Comic Sans MS" pitchFamily="66" charset="0"/>
              </a:rPr>
              <a:t>2.</a:t>
            </a:r>
            <a:r>
              <a:rPr lang="tr-TR" altLang="tr-TR">
                <a:latin typeface="Comic Sans MS" pitchFamily="66" charset="0"/>
              </a:rPr>
              <a:t> aşamada ise, değişim yöntemiyle ilgili işlemler uygulamaya konulur.</a:t>
            </a:r>
          </a:p>
          <a:p>
            <a:pPr>
              <a:buFont typeface="Wingdings" pitchFamily="2" charset="2"/>
              <a:buNone/>
            </a:pPr>
            <a:endParaRPr lang="tr-TR" altLang="tr-TR">
              <a:latin typeface="Comic Sans MS" pitchFamily="66" charset="0"/>
            </a:endParaRPr>
          </a:p>
          <a:p>
            <a:pPr>
              <a:buFont typeface="Wingdings" pitchFamily="2" charset="2"/>
              <a:buChar char="Ø"/>
            </a:pPr>
            <a:r>
              <a:rPr lang="tr-TR" altLang="tr-TR" b="1">
                <a:latin typeface="Comic Sans MS" pitchFamily="66" charset="0"/>
              </a:rPr>
              <a:t>Değişim Liderliği</a:t>
            </a:r>
          </a:p>
          <a:p>
            <a:pPr>
              <a:buFont typeface="Wingdings" pitchFamily="2" charset="2"/>
              <a:buChar char="Ø"/>
            </a:pPr>
            <a:r>
              <a:rPr lang="tr-TR" altLang="tr-TR" b="1">
                <a:latin typeface="Comic Sans MS" pitchFamily="66" charset="0"/>
              </a:rPr>
              <a:t>Değişimin yönünü belirlemek</a:t>
            </a:r>
          </a:p>
          <a:p>
            <a:pPr>
              <a:buFont typeface="Wingdings" pitchFamily="2" charset="2"/>
              <a:buChar char="Ø"/>
            </a:pPr>
            <a:r>
              <a:rPr lang="tr-TR" altLang="tr-TR" b="1">
                <a:latin typeface="Comic Sans MS" pitchFamily="66" charset="0"/>
              </a:rPr>
              <a:t>Uygun değişim ortamı oluşturma</a:t>
            </a:r>
          </a:p>
          <a:p>
            <a:pPr>
              <a:buFont typeface="Wingdings" pitchFamily="2" charset="2"/>
              <a:buChar char="Ø"/>
            </a:pPr>
            <a:r>
              <a:rPr lang="tr-TR" altLang="tr-TR" b="1">
                <a:latin typeface="Comic Sans MS" pitchFamily="66" charset="0"/>
              </a:rPr>
              <a:t>Geçmişteki iş yapma şekli, uygulama ve alışkanlıkları bırakmak</a:t>
            </a:r>
          </a:p>
          <a:p>
            <a:pPr>
              <a:buFont typeface="Wingdings" pitchFamily="2" charset="2"/>
              <a:buChar char="Ø"/>
            </a:pPr>
            <a:r>
              <a:rPr lang="tr-TR" altLang="tr-TR" b="1">
                <a:latin typeface="Comic Sans MS" pitchFamily="66" charset="0"/>
              </a:rPr>
              <a:t>Değişimin önündeki engelleri ortadan kaldırmak</a:t>
            </a:r>
          </a:p>
          <a:p>
            <a:pPr>
              <a:buFont typeface="Wingdings" pitchFamily="2" charset="2"/>
              <a:buChar char="Ø"/>
            </a:pPr>
            <a:r>
              <a:rPr lang="tr-TR" altLang="tr-TR" b="1">
                <a:latin typeface="Comic Sans MS" pitchFamily="66" charset="0"/>
              </a:rPr>
              <a:t>Değişim devamlılığını sağlamak</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iterate type="wd">
                                    <p:tmPct val="10000"/>
                                  </p:iterate>
                                  <p:childTnLst>
                                    <p:set>
                                      <p:cBhvr>
                                        <p:cTn id="6" dur="1" fill="hold">
                                          <p:stCondLst>
                                            <p:cond delay="0"/>
                                          </p:stCondLst>
                                        </p:cTn>
                                        <p:tgtEl>
                                          <p:spTgt spid="37891">
                                            <p:txEl>
                                              <p:pRg st="2" end="2"/>
                                            </p:txEl>
                                          </p:spTgt>
                                        </p:tgtEl>
                                        <p:attrNameLst>
                                          <p:attrName>style.visibility</p:attrName>
                                        </p:attrNameLst>
                                      </p:cBhvr>
                                      <p:to>
                                        <p:strVal val="visible"/>
                                      </p:to>
                                    </p:set>
                                    <p:animEffect transition="in" filter="fade">
                                      <p:cBhvr>
                                        <p:cTn id="7" dur="1000"/>
                                        <p:tgtEl>
                                          <p:spTgt spid="37891">
                                            <p:txEl>
                                              <p:pRg st="2" end="2"/>
                                            </p:txEl>
                                          </p:spTgt>
                                        </p:tgtEl>
                                      </p:cBhvr>
                                    </p:animEffect>
                                    <p:anim calcmode="lin" valueType="num">
                                      <p:cBhvr>
                                        <p:cTn id="8" dur="1000" fill="hold"/>
                                        <p:tgtEl>
                                          <p:spTgt spid="37891">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789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nodeType="clickEffect">
                                  <p:stCondLst>
                                    <p:cond delay="0"/>
                                  </p:stCondLst>
                                  <p:iterate type="wd">
                                    <p:tmPct val="10000"/>
                                  </p:iterate>
                                  <p:childTnLst>
                                    <p:set>
                                      <p:cBhvr>
                                        <p:cTn id="13" dur="1" fill="hold">
                                          <p:stCondLst>
                                            <p:cond delay="0"/>
                                          </p:stCondLst>
                                        </p:cTn>
                                        <p:tgtEl>
                                          <p:spTgt spid="37891">
                                            <p:txEl>
                                              <p:pRg st="3" end="3"/>
                                            </p:txEl>
                                          </p:spTgt>
                                        </p:tgtEl>
                                        <p:attrNameLst>
                                          <p:attrName>style.visibility</p:attrName>
                                        </p:attrNameLst>
                                      </p:cBhvr>
                                      <p:to>
                                        <p:strVal val="visible"/>
                                      </p:to>
                                    </p:set>
                                    <p:animEffect transition="in" filter="fade">
                                      <p:cBhvr>
                                        <p:cTn id="14" dur="1000"/>
                                        <p:tgtEl>
                                          <p:spTgt spid="37891">
                                            <p:txEl>
                                              <p:pRg st="3" end="3"/>
                                            </p:txEl>
                                          </p:spTgt>
                                        </p:tgtEl>
                                      </p:cBhvr>
                                    </p:animEffect>
                                    <p:anim calcmode="lin" valueType="num">
                                      <p:cBhvr>
                                        <p:cTn id="15" dur="1000" fill="hold"/>
                                        <p:tgtEl>
                                          <p:spTgt spid="37891">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3789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nodeType="clickEffect">
                                  <p:stCondLst>
                                    <p:cond delay="0"/>
                                  </p:stCondLst>
                                  <p:iterate type="wd">
                                    <p:tmPct val="10000"/>
                                  </p:iterate>
                                  <p:childTnLst>
                                    <p:set>
                                      <p:cBhvr>
                                        <p:cTn id="20" dur="1" fill="hold">
                                          <p:stCondLst>
                                            <p:cond delay="0"/>
                                          </p:stCondLst>
                                        </p:cTn>
                                        <p:tgtEl>
                                          <p:spTgt spid="37891">
                                            <p:txEl>
                                              <p:pRg st="4" end="4"/>
                                            </p:txEl>
                                          </p:spTgt>
                                        </p:tgtEl>
                                        <p:attrNameLst>
                                          <p:attrName>style.visibility</p:attrName>
                                        </p:attrNameLst>
                                      </p:cBhvr>
                                      <p:to>
                                        <p:strVal val="visible"/>
                                      </p:to>
                                    </p:set>
                                    <p:animEffect transition="in" filter="fade">
                                      <p:cBhvr>
                                        <p:cTn id="21" dur="1000"/>
                                        <p:tgtEl>
                                          <p:spTgt spid="37891">
                                            <p:txEl>
                                              <p:pRg st="4" end="4"/>
                                            </p:txEl>
                                          </p:spTgt>
                                        </p:tgtEl>
                                      </p:cBhvr>
                                    </p:animEffect>
                                    <p:anim calcmode="lin" valueType="num">
                                      <p:cBhvr>
                                        <p:cTn id="22" dur="1000" fill="hold"/>
                                        <p:tgtEl>
                                          <p:spTgt spid="37891">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7891">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nodeType="clickEffect">
                                  <p:stCondLst>
                                    <p:cond delay="0"/>
                                  </p:stCondLst>
                                  <p:iterate type="wd">
                                    <p:tmPct val="10000"/>
                                  </p:iterate>
                                  <p:childTnLst>
                                    <p:set>
                                      <p:cBhvr>
                                        <p:cTn id="27" dur="1" fill="hold">
                                          <p:stCondLst>
                                            <p:cond delay="0"/>
                                          </p:stCondLst>
                                        </p:cTn>
                                        <p:tgtEl>
                                          <p:spTgt spid="37891">
                                            <p:txEl>
                                              <p:pRg st="5" end="5"/>
                                            </p:txEl>
                                          </p:spTgt>
                                        </p:tgtEl>
                                        <p:attrNameLst>
                                          <p:attrName>style.visibility</p:attrName>
                                        </p:attrNameLst>
                                      </p:cBhvr>
                                      <p:to>
                                        <p:strVal val="visible"/>
                                      </p:to>
                                    </p:set>
                                    <p:animEffect transition="in" filter="fade">
                                      <p:cBhvr>
                                        <p:cTn id="28" dur="1000"/>
                                        <p:tgtEl>
                                          <p:spTgt spid="37891">
                                            <p:txEl>
                                              <p:pRg st="5" end="5"/>
                                            </p:txEl>
                                          </p:spTgt>
                                        </p:tgtEl>
                                      </p:cBhvr>
                                    </p:animEffect>
                                    <p:anim calcmode="lin" valueType="num">
                                      <p:cBhvr>
                                        <p:cTn id="29" dur="1000" fill="hold"/>
                                        <p:tgtEl>
                                          <p:spTgt spid="37891">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37891">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nodeType="clickEffect">
                                  <p:stCondLst>
                                    <p:cond delay="0"/>
                                  </p:stCondLst>
                                  <p:iterate type="wd">
                                    <p:tmPct val="10000"/>
                                  </p:iterate>
                                  <p:childTnLst>
                                    <p:set>
                                      <p:cBhvr>
                                        <p:cTn id="34" dur="1" fill="hold">
                                          <p:stCondLst>
                                            <p:cond delay="0"/>
                                          </p:stCondLst>
                                        </p:cTn>
                                        <p:tgtEl>
                                          <p:spTgt spid="37891">
                                            <p:txEl>
                                              <p:pRg st="6" end="6"/>
                                            </p:txEl>
                                          </p:spTgt>
                                        </p:tgtEl>
                                        <p:attrNameLst>
                                          <p:attrName>style.visibility</p:attrName>
                                        </p:attrNameLst>
                                      </p:cBhvr>
                                      <p:to>
                                        <p:strVal val="visible"/>
                                      </p:to>
                                    </p:set>
                                    <p:animEffect transition="in" filter="fade">
                                      <p:cBhvr>
                                        <p:cTn id="35" dur="1000"/>
                                        <p:tgtEl>
                                          <p:spTgt spid="37891">
                                            <p:txEl>
                                              <p:pRg st="6" end="6"/>
                                            </p:txEl>
                                          </p:spTgt>
                                        </p:tgtEl>
                                      </p:cBhvr>
                                    </p:animEffect>
                                    <p:anim calcmode="lin" valueType="num">
                                      <p:cBhvr>
                                        <p:cTn id="36" dur="1000" fill="hold"/>
                                        <p:tgtEl>
                                          <p:spTgt spid="37891">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37891">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42" presetClass="entr" presetSubtype="0" fill="hold" nodeType="clickEffect">
                                  <p:stCondLst>
                                    <p:cond delay="0"/>
                                  </p:stCondLst>
                                  <p:iterate type="wd">
                                    <p:tmPct val="10000"/>
                                  </p:iterate>
                                  <p:childTnLst>
                                    <p:set>
                                      <p:cBhvr>
                                        <p:cTn id="41" dur="1" fill="hold">
                                          <p:stCondLst>
                                            <p:cond delay="0"/>
                                          </p:stCondLst>
                                        </p:cTn>
                                        <p:tgtEl>
                                          <p:spTgt spid="37891">
                                            <p:txEl>
                                              <p:pRg st="7" end="7"/>
                                            </p:txEl>
                                          </p:spTgt>
                                        </p:tgtEl>
                                        <p:attrNameLst>
                                          <p:attrName>style.visibility</p:attrName>
                                        </p:attrNameLst>
                                      </p:cBhvr>
                                      <p:to>
                                        <p:strVal val="visible"/>
                                      </p:to>
                                    </p:set>
                                    <p:animEffect transition="in" filter="fade">
                                      <p:cBhvr>
                                        <p:cTn id="42" dur="1000"/>
                                        <p:tgtEl>
                                          <p:spTgt spid="37891">
                                            <p:txEl>
                                              <p:pRg st="7" end="7"/>
                                            </p:txEl>
                                          </p:spTgt>
                                        </p:tgtEl>
                                      </p:cBhvr>
                                    </p:animEffect>
                                    <p:anim calcmode="lin" valueType="num">
                                      <p:cBhvr>
                                        <p:cTn id="43" dur="1000" fill="hold"/>
                                        <p:tgtEl>
                                          <p:spTgt spid="37891">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37891">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944" name="Rectangle 39943">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46" name="Freeform: Shape 39945">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938" name="Rectangle 2"/>
          <p:cNvSpPr>
            <a:spLocks noGrp="1"/>
          </p:cNvSpPr>
          <p:nvPr>
            <p:ph type="title" idx="4294967295"/>
          </p:nvPr>
        </p:nvSpPr>
        <p:spPr bwMode="auto">
          <a:xfrm>
            <a:off x="838200" y="365125"/>
            <a:ext cx="10515600" cy="132556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i="1">
                <a:latin typeface="Comic Sans MS" pitchFamily="66" charset="0"/>
              </a:rPr>
              <a:t>ÖRGÜTSEL DEĞİŞİM</a:t>
            </a:r>
            <a:r>
              <a:rPr lang="tr-TR" altLang="tr-TR" cap="none"/>
              <a:t> </a:t>
            </a:r>
          </a:p>
        </p:txBody>
      </p:sp>
      <p:sp>
        <p:nvSpPr>
          <p:cNvPr id="39948" name="Arc 39947">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9939" name="Rectangle 3"/>
          <p:cNvSpPr>
            <a:spLocks noGrp="1"/>
          </p:cNvSpPr>
          <p:nvPr>
            <p:ph type="body" idx="4294967295"/>
          </p:nvPr>
        </p:nvSpPr>
        <p:spPr>
          <a:xfrm>
            <a:off x="838200" y="1825625"/>
            <a:ext cx="10515600" cy="4351338"/>
          </a:xfrm>
        </p:spPr>
        <p:txBody>
          <a:bodyPr>
            <a:normAutofit/>
          </a:bodyPr>
          <a:lstStyle/>
          <a:p>
            <a:r>
              <a:rPr lang="tr-TR" altLang="tr-TR">
                <a:latin typeface="Comic Sans MS" pitchFamily="66" charset="0"/>
              </a:rPr>
              <a:t>Küreselleşme süreciyle birlikte hızla artan değişim olgusu sonucunda örgütlerin değişime uyum sağlamasında önemli sorunlarla karşılaşılmaktadır. Bu bağlamda örgütlerin kendilerini değişime zorlayan nedenleri algılaması, bu uyum ve sürecinin başarıyla geçilmesini kolaylaştıracaktır. </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968" name="Rectangle 4096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62" name="Rectangle 2"/>
          <p:cNvSpPr>
            <a:spLocks noGrp="1"/>
          </p:cNvSpPr>
          <p:nvPr>
            <p:ph type="title" idx="4294967295"/>
          </p:nvPr>
        </p:nvSpPr>
        <p:spPr bwMode="auto">
          <a:xfrm>
            <a:off x="841248" y="548640"/>
            <a:ext cx="3600860" cy="5431536"/>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sz="5400" b="1" i="1">
                <a:latin typeface="Comic Sans MS" pitchFamily="66" charset="0"/>
              </a:rPr>
              <a:t>Örgütleri değişime zorlayan başlıca nedenler:</a:t>
            </a:r>
            <a:br>
              <a:rPr lang="tr-TR" altLang="tr-TR" sz="5400" b="1" i="1">
                <a:latin typeface="Comic Sans MS" pitchFamily="66" charset="0"/>
              </a:rPr>
            </a:br>
            <a:endParaRPr lang="tr-TR" altLang="tr-TR" sz="5400" b="1" i="1">
              <a:latin typeface="Comic Sans MS" pitchFamily="66" charset="0"/>
            </a:endParaRPr>
          </a:p>
        </p:txBody>
      </p:sp>
      <p:sp>
        <p:nvSpPr>
          <p:cNvPr id="4097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63" name="Rectangle 3"/>
          <p:cNvSpPr>
            <a:spLocks noGrp="1"/>
          </p:cNvSpPr>
          <p:nvPr>
            <p:ph type="body" idx="4294967295"/>
          </p:nvPr>
        </p:nvSpPr>
        <p:spPr>
          <a:xfrm>
            <a:off x="5126418" y="552091"/>
            <a:ext cx="6224335" cy="5431536"/>
          </a:xfrm>
        </p:spPr>
        <p:txBody>
          <a:bodyPr anchor="ctr">
            <a:normAutofit/>
          </a:bodyPr>
          <a:lstStyle/>
          <a:p>
            <a:pPr>
              <a:buFont typeface="Wingdings" pitchFamily="2" charset="2"/>
              <a:buNone/>
            </a:pPr>
            <a:r>
              <a:rPr lang="tr-TR" altLang="tr-TR" sz="2200"/>
              <a:t>	</a:t>
            </a:r>
          </a:p>
          <a:p>
            <a:pPr>
              <a:buFont typeface="Wingdings" pitchFamily="2" charset="2"/>
              <a:buNone/>
            </a:pPr>
            <a:r>
              <a:rPr lang="tr-TR" altLang="tr-TR" sz="2200" b="1" i="1">
                <a:latin typeface="Comic Sans MS" pitchFamily="66" charset="0"/>
              </a:rPr>
              <a:t>Teknoloji </a:t>
            </a:r>
          </a:p>
          <a:p>
            <a:pPr>
              <a:buFont typeface="Wingdings" pitchFamily="2" charset="2"/>
              <a:buNone/>
            </a:pPr>
            <a:r>
              <a:rPr lang="tr-TR" altLang="tr-TR" sz="2200"/>
              <a:t>		</a:t>
            </a:r>
            <a:r>
              <a:rPr lang="tr-TR" altLang="tr-TR" sz="2200">
                <a:latin typeface="Comic Sans MS" pitchFamily="66" charset="0"/>
              </a:rPr>
              <a:t>Teknolojik gelişmeler ve yeni teknolojilerin kullanımı sonucunda rekabetin yapısı ve şekli değişmektedir. Rekabetteki yapısal değişim sonucu piyasada yaşanan belirsizlik ortamı hızla yeni teknolojileri kullanmayı gerektiren bir değişimi yaşamayı öngörmektedir.</a:t>
            </a:r>
          </a:p>
          <a:p>
            <a:endParaRPr lang="tr-TR" altLang="tr-TR" sz="2200">
              <a:latin typeface="Comic Sans MS" pitchFamily="66" charset="0"/>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992" name="Rectangle 41991">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986" name="Rectangle 2"/>
          <p:cNvSpPr>
            <a:spLocks noGrp="1"/>
          </p:cNvSpPr>
          <p:nvPr>
            <p:ph type="title" idx="4294967295"/>
          </p:nvPr>
        </p:nvSpPr>
        <p:spPr bwMode="auto">
          <a:xfrm>
            <a:off x="841248" y="548640"/>
            <a:ext cx="3600860" cy="5431536"/>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sz="5400" b="1" i="1">
                <a:latin typeface="Comic Sans MS" pitchFamily="66" charset="0"/>
              </a:rPr>
              <a:t>Örgütleri değişime zorlayan başlıca nedenler:</a:t>
            </a:r>
            <a:br>
              <a:rPr lang="tr-TR" altLang="tr-TR" sz="5400" b="1" i="1">
                <a:latin typeface="Comic Sans MS" pitchFamily="66" charset="0"/>
              </a:rPr>
            </a:br>
            <a:endParaRPr lang="tr-TR" altLang="tr-TR" sz="5400" cap="none"/>
          </a:p>
        </p:txBody>
      </p:sp>
      <p:sp>
        <p:nvSpPr>
          <p:cNvPr id="41994"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987" name="Rectangle 3"/>
          <p:cNvSpPr>
            <a:spLocks noGrp="1"/>
          </p:cNvSpPr>
          <p:nvPr>
            <p:ph type="body" idx="4294967295"/>
          </p:nvPr>
        </p:nvSpPr>
        <p:spPr>
          <a:xfrm>
            <a:off x="5126418" y="552091"/>
            <a:ext cx="6224335" cy="5431536"/>
          </a:xfrm>
        </p:spPr>
        <p:txBody>
          <a:bodyPr anchor="ctr">
            <a:normAutofit/>
          </a:bodyPr>
          <a:lstStyle/>
          <a:p>
            <a:pPr>
              <a:buFont typeface="Wingdings" pitchFamily="2" charset="2"/>
              <a:buNone/>
            </a:pPr>
            <a:r>
              <a:rPr lang="tr-TR" altLang="tr-TR" sz="2200" b="1" i="1">
                <a:latin typeface="Comic Sans MS" pitchFamily="66" charset="0"/>
              </a:rPr>
              <a:t>Müşteriler</a:t>
            </a:r>
          </a:p>
          <a:p>
            <a:pPr>
              <a:buFont typeface="Wingdings" pitchFamily="2" charset="2"/>
              <a:buNone/>
            </a:pPr>
            <a:r>
              <a:rPr lang="tr-TR" altLang="tr-TR" sz="2200">
                <a:latin typeface="Comic Sans MS" pitchFamily="66" charset="0"/>
              </a:rPr>
              <a:t>		Teknolojik gelişmelerle ivme kazanan küreselleşme süreci, ulusal ve uluslar arası rekabetin artması, müşteri beklentilerinin değişmesi ve müşterilerin daha seçici davranmalarına neden olmaktadır. </a:t>
            </a:r>
          </a:p>
          <a:p>
            <a:pPr>
              <a:buFont typeface="Wingdings" pitchFamily="2" charset="2"/>
              <a:buNone/>
            </a:pPr>
            <a:r>
              <a:rPr lang="tr-TR" altLang="tr-TR" sz="2200" b="1" i="1">
                <a:latin typeface="Comic Sans MS" pitchFamily="66" charset="0"/>
              </a:rPr>
              <a:t>Küreselleşme</a:t>
            </a:r>
          </a:p>
          <a:p>
            <a:pPr>
              <a:buFont typeface="Wingdings" pitchFamily="2" charset="2"/>
              <a:buNone/>
            </a:pPr>
            <a:r>
              <a:rPr lang="tr-TR" altLang="tr-TR" sz="2200">
                <a:latin typeface="Comic Sans MS" pitchFamily="66" charset="0"/>
              </a:rPr>
              <a:t>		Küreselleşmeye uyum sağlayabilmek için çevik, esnek ve yalın bir örgütsel yapılanma oluşturulmalıdır. Küreselleşmenin öngördüğü ya da zorunlu kıldığı yapılanmaya gidemeyen örgütlerin varlığını sürdürebilmeleri mümkün olmamaktadır.</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016" name="Rectangle 43015">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010" name="Rectangle 2"/>
          <p:cNvSpPr>
            <a:spLocks noGrp="1"/>
          </p:cNvSpPr>
          <p:nvPr>
            <p:ph type="title" idx="4294967295"/>
          </p:nvPr>
        </p:nvSpPr>
        <p:spPr bwMode="auto">
          <a:xfrm>
            <a:off x="841248" y="548640"/>
            <a:ext cx="3600860" cy="5431536"/>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sz="5400" b="1" i="1">
                <a:latin typeface="Comic Sans MS" pitchFamily="66" charset="0"/>
              </a:rPr>
              <a:t>Örgütleri değişime zorlayan başlıca nedenler:</a:t>
            </a:r>
            <a:br>
              <a:rPr lang="tr-TR" altLang="tr-TR" sz="5400" b="1" i="1">
                <a:latin typeface="Comic Sans MS" pitchFamily="66" charset="0"/>
              </a:rPr>
            </a:br>
            <a:endParaRPr lang="tr-TR" altLang="tr-TR" sz="5400" cap="none"/>
          </a:p>
        </p:txBody>
      </p:sp>
      <p:sp>
        <p:nvSpPr>
          <p:cNvPr id="43018"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011" name="Rectangle 3"/>
          <p:cNvSpPr>
            <a:spLocks noGrp="1"/>
          </p:cNvSpPr>
          <p:nvPr>
            <p:ph type="body" idx="4294967295"/>
          </p:nvPr>
        </p:nvSpPr>
        <p:spPr>
          <a:xfrm>
            <a:off x="5126418" y="552091"/>
            <a:ext cx="6224335" cy="5431536"/>
          </a:xfrm>
        </p:spPr>
        <p:txBody>
          <a:bodyPr anchor="ctr">
            <a:normAutofit/>
          </a:bodyPr>
          <a:lstStyle/>
          <a:p>
            <a:pPr>
              <a:buFont typeface="Wingdings" pitchFamily="2" charset="2"/>
              <a:buNone/>
            </a:pPr>
            <a:r>
              <a:rPr lang="tr-TR" altLang="tr-TR" sz="2200" b="1" i="1">
                <a:latin typeface="Comic Sans MS" pitchFamily="66" charset="0"/>
              </a:rPr>
              <a:t>Ürün yaşam süresinin kısalması</a:t>
            </a:r>
          </a:p>
          <a:p>
            <a:pPr>
              <a:buFont typeface="Wingdings" pitchFamily="2" charset="2"/>
              <a:buNone/>
            </a:pPr>
            <a:r>
              <a:rPr lang="tr-TR" altLang="tr-TR" sz="2200">
                <a:latin typeface="Comic Sans MS" pitchFamily="66" charset="0"/>
              </a:rPr>
              <a:t>		Piyasaya ürün sunan işletmeler değişen müşteri davranışlarına uygun değişimi sağlayacak yeni bir yapılanmaya gitmek zorunda kalmışlardır. </a:t>
            </a:r>
          </a:p>
          <a:p>
            <a:pPr>
              <a:buFont typeface="Wingdings" pitchFamily="2" charset="2"/>
              <a:buNone/>
            </a:pPr>
            <a:r>
              <a:rPr lang="tr-TR" altLang="tr-TR" sz="2200" b="1" i="1">
                <a:latin typeface="Comic Sans MS" pitchFamily="66" charset="0"/>
              </a:rPr>
              <a:t>Piyasada yapısal değişim</a:t>
            </a:r>
          </a:p>
          <a:p>
            <a:pPr>
              <a:buFont typeface="Wingdings" pitchFamily="2" charset="2"/>
              <a:buNone/>
            </a:pPr>
            <a:r>
              <a:rPr lang="tr-TR" altLang="tr-TR" sz="2200">
                <a:latin typeface="Comic Sans MS" pitchFamily="66" charset="0"/>
              </a:rPr>
              <a:t>		Küreselleşme ve yeni teknolojilerin gelişmesi piyasa yapısında da önemli değişmelere neden olmuştur. İşletmelerin ticari faaliyetlerini elektronik ortama taşıyarak, e-pazarlama ya da e-ticaret şeklinde sürdürmelerini zorunlu duruma getirmiştir.  </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040" name="Rectangle 44039">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34" name="Rectangle 2"/>
          <p:cNvSpPr>
            <a:spLocks noGrp="1"/>
          </p:cNvSpPr>
          <p:nvPr>
            <p:ph type="title" idx="4294967295"/>
          </p:nvPr>
        </p:nvSpPr>
        <p:spPr bwMode="auto">
          <a:xfrm>
            <a:off x="841248" y="548640"/>
            <a:ext cx="3600860" cy="5431536"/>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sz="5400" b="1" i="1">
                <a:latin typeface="Comic Sans MS" pitchFamily="66" charset="0"/>
              </a:rPr>
              <a:t>Örgütleri değişime zorlayan başlıca nedenler:</a:t>
            </a:r>
            <a:br>
              <a:rPr lang="tr-TR" altLang="tr-TR" sz="5400" b="1" i="1">
                <a:latin typeface="Comic Sans MS" pitchFamily="66" charset="0"/>
              </a:rPr>
            </a:br>
            <a:endParaRPr lang="tr-TR" altLang="tr-TR" sz="5400" cap="none"/>
          </a:p>
        </p:txBody>
      </p:sp>
      <p:sp>
        <p:nvSpPr>
          <p:cNvPr id="44042"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35" name="Rectangle 3"/>
          <p:cNvSpPr>
            <a:spLocks noGrp="1"/>
          </p:cNvSpPr>
          <p:nvPr>
            <p:ph type="body" idx="4294967295"/>
          </p:nvPr>
        </p:nvSpPr>
        <p:spPr>
          <a:xfrm>
            <a:off x="5126418" y="552091"/>
            <a:ext cx="6224335" cy="5431536"/>
          </a:xfrm>
        </p:spPr>
        <p:txBody>
          <a:bodyPr anchor="ctr">
            <a:normAutofit/>
          </a:bodyPr>
          <a:lstStyle/>
          <a:p>
            <a:pPr>
              <a:buFont typeface="Wingdings" pitchFamily="2" charset="2"/>
              <a:buNone/>
            </a:pPr>
            <a:r>
              <a:rPr lang="tr-TR" altLang="tr-TR" sz="2200" b="1" i="1">
                <a:latin typeface="Comic Sans MS" pitchFamily="66" charset="0"/>
              </a:rPr>
              <a:t>Yeni Ekonomi</a:t>
            </a:r>
          </a:p>
          <a:p>
            <a:pPr>
              <a:buFont typeface="Wingdings" pitchFamily="2" charset="2"/>
              <a:buNone/>
            </a:pPr>
            <a:r>
              <a:rPr lang="tr-TR" altLang="tr-TR" sz="2200">
                <a:latin typeface="Comic Sans MS" pitchFamily="66" charset="0"/>
              </a:rPr>
              <a:t>		Küreselleşme süreciyle birlikte uluslararası ekonomik ilişkilerde yaşanan gelişmeler ekonomik sistemlerin yeniden şekillenmesine yol açmıştır. Artık işlemler elektronik ortamda yapılmaktadır. </a:t>
            </a:r>
          </a:p>
          <a:p>
            <a:pPr>
              <a:buFont typeface="Wingdings" pitchFamily="2" charset="2"/>
              <a:buNone/>
            </a:pPr>
            <a:r>
              <a:rPr lang="tr-TR" altLang="tr-TR" sz="2200" b="1" i="1">
                <a:latin typeface="Comic Sans MS" pitchFamily="66" charset="0"/>
              </a:rPr>
              <a:t>Büyüme</a:t>
            </a:r>
          </a:p>
          <a:p>
            <a:pPr>
              <a:buFont typeface="Wingdings" pitchFamily="2" charset="2"/>
              <a:buNone/>
            </a:pPr>
            <a:r>
              <a:rPr lang="tr-TR" altLang="tr-TR" sz="2200">
                <a:latin typeface="Comic Sans MS" pitchFamily="66" charset="0"/>
              </a:rPr>
              <a:t>		Küreselleşme ve yoğun rekabet sonucu uluslar arası alanda faaliyet gösteren örgütler stratejik işbirlikleri, satın almalar vb. yöntemleri kullanarak büyümeye gitmişlerdir</a:t>
            </a:r>
            <a:r>
              <a:rPr lang="tr-TR" altLang="tr-TR" sz="2200"/>
              <a:t>. </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065" name="Rectangle 45064">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058" name="Rectangle 2"/>
          <p:cNvSpPr>
            <a:spLocks noGrp="1"/>
          </p:cNvSpPr>
          <p:nvPr>
            <p:ph type="title" idx="4294967295"/>
          </p:nvPr>
        </p:nvSpPr>
        <p:spPr bwMode="auto">
          <a:xfrm>
            <a:off x="572493" y="238539"/>
            <a:ext cx="11018520" cy="143441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b" anchorCtr="0" compatLnSpc="1">
            <a:prstTxWarp prst="textNoShape">
              <a:avLst/>
            </a:prstTxWarp>
            <a:normAutofit/>
          </a:bodyPr>
          <a:lstStyle/>
          <a:p>
            <a:r>
              <a:rPr lang="tr-TR" altLang="tr-TR" sz="3600" b="1" i="1">
                <a:latin typeface="Comic Sans MS" pitchFamily="66" charset="0"/>
              </a:rPr>
              <a:t>Örgütleri değişime zorlayan başlıca nedenler:</a:t>
            </a:r>
            <a:br>
              <a:rPr lang="tr-TR" altLang="tr-TR" sz="5400" b="1" i="1">
                <a:latin typeface="Comic Sans MS" pitchFamily="66" charset="0"/>
              </a:rPr>
            </a:br>
            <a:endParaRPr lang="tr-TR" altLang="tr-TR" sz="5400" cap="none"/>
          </a:p>
        </p:txBody>
      </p:sp>
      <p:sp>
        <p:nvSpPr>
          <p:cNvPr id="45067"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059" name="Rectangle 3"/>
          <p:cNvSpPr>
            <a:spLocks noGrp="1"/>
          </p:cNvSpPr>
          <p:nvPr>
            <p:ph type="body" idx="4294967295"/>
          </p:nvPr>
        </p:nvSpPr>
        <p:spPr>
          <a:xfrm>
            <a:off x="572493" y="2071316"/>
            <a:ext cx="6713552" cy="4119172"/>
          </a:xfrm>
        </p:spPr>
        <p:txBody>
          <a:bodyPr anchor="t">
            <a:normAutofit/>
          </a:bodyPr>
          <a:lstStyle/>
          <a:p>
            <a:pPr>
              <a:buFont typeface="Wingdings" pitchFamily="2" charset="2"/>
              <a:buNone/>
            </a:pPr>
            <a:r>
              <a:rPr lang="tr-TR" altLang="tr-TR" sz="2200" b="1" i="1">
                <a:latin typeface="Comic Sans MS" pitchFamily="66" charset="0"/>
              </a:rPr>
              <a:t>Yasal Düzenlemeler</a:t>
            </a:r>
          </a:p>
          <a:p>
            <a:pPr>
              <a:buFont typeface="Wingdings" pitchFamily="2" charset="2"/>
              <a:buNone/>
            </a:pPr>
            <a:r>
              <a:rPr lang="tr-TR" altLang="tr-TR" sz="2200">
                <a:latin typeface="Comic Sans MS" pitchFamily="66" charset="0"/>
              </a:rPr>
              <a:t>		Hızla değişen yeni durum ve koşulların sonucunda mevcut yasalar yetersiz kalmakta ve uygulamaya konulan yeni yasal düzenlemelere uyum sağlama gereği, örgütsel değişimi gündeme getirmektedir.</a:t>
            </a:r>
          </a:p>
          <a:p>
            <a:pPr>
              <a:buFont typeface="Wingdings" pitchFamily="2" charset="2"/>
              <a:buNone/>
            </a:pPr>
            <a:endParaRPr lang="tr-TR" altLang="tr-TR" sz="2200" b="1" i="1">
              <a:latin typeface="Comic Sans MS" pitchFamily="66" charset="0"/>
            </a:endParaRPr>
          </a:p>
          <a:p>
            <a:pPr>
              <a:buFont typeface="Wingdings" pitchFamily="2" charset="2"/>
              <a:buNone/>
            </a:pPr>
            <a:endParaRPr lang="tr-TR" altLang="tr-TR" sz="2200">
              <a:latin typeface="Comic Sans MS" pitchFamily="66" charset="0"/>
            </a:endParaRPr>
          </a:p>
        </p:txBody>
      </p:sp>
      <p:pic>
        <p:nvPicPr>
          <p:cNvPr id="45060" name="Picture 5" descr="law"/>
          <p:cNvPicPr>
            <a:picLocks noChangeAspect="1" noChangeArrowheads="1"/>
          </p:cNvPicPr>
          <p:nvPr/>
        </p:nvPicPr>
        <p:blipFill rotWithShape="1">
          <a:blip r:embed="rId2">
            <a:extLst>
              <a:ext uri="{28A0092B-C50C-407E-A947-70E740481C1C}">
                <a14:useLocalDpi xmlns:a14="http://schemas.microsoft.com/office/drawing/2010/main" val="0"/>
              </a:ext>
            </a:extLst>
          </a:blip>
          <a:srcRect t="3852"/>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088" name="Rectangle 4608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082" name="Rectangle 2"/>
          <p:cNvSpPr>
            <a:spLocks noGrp="1"/>
          </p:cNvSpPr>
          <p:nvPr>
            <p:ph type="title" idx="4294967295"/>
          </p:nvPr>
        </p:nvSpPr>
        <p:spPr bwMode="auto">
          <a:xfrm>
            <a:off x="841248" y="548640"/>
            <a:ext cx="3600860" cy="5431536"/>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sz="5400">
                <a:latin typeface="Comic Sans MS" pitchFamily="66" charset="0"/>
              </a:rPr>
              <a:t>Kurt Lewin değişim modeli</a:t>
            </a:r>
            <a:endParaRPr lang="tr-TR" altLang="tr-TR" sz="5400" cap="none"/>
          </a:p>
        </p:txBody>
      </p:sp>
      <p:sp>
        <p:nvSpPr>
          <p:cNvPr id="4609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083" name="Rectangle 3"/>
          <p:cNvSpPr>
            <a:spLocks noGrp="1"/>
          </p:cNvSpPr>
          <p:nvPr>
            <p:ph type="body" idx="4294967295"/>
          </p:nvPr>
        </p:nvSpPr>
        <p:spPr>
          <a:xfrm>
            <a:off x="5126418" y="552091"/>
            <a:ext cx="6224335" cy="5431536"/>
          </a:xfrm>
        </p:spPr>
        <p:txBody>
          <a:bodyPr anchor="ctr">
            <a:normAutofit/>
          </a:bodyPr>
          <a:lstStyle/>
          <a:p>
            <a:pPr>
              <a:buFont typeface="Wingdings" pitchFamily="2" charset="2"/>
              <a:buNone/>
            </a:pPr>
            <a:endParaRPr lang="tr-TR" altLang="tr-TR" sz="2200">
              <a:latin typeface="Comic Sans MS" pitchFamily="66" charset="0"/>
            </a:endParaRPr>
          </a:p>
          <a:p>
            <a:pPr>
              <a:buFont typeface="Wingdings" pitchFamily="2" charset="2"/>
              <a:buNone/>
            </a:pPr>
            <a:r>
              <a:rPr lang="tr-TR" altLang="tr-TR" sz="2200">
                <a:latin typeface="Comic Sans MS" pitchFamily="66" charset="0"/>
              </a:rPr>
              <a:t>		Kurt Lewin, örgütsel yapı içerisindeki davranış düzey  ve aşamalarını incelerken, değişimi teşvik eden ve kolaylaştıran </a:t>
            </a:r>
            <a:r>
              <a:rPr lang="tr-TR" altLang="tr-TR" sz="2200" b="1">
                <a:latin typeface="Comic Sans MS" pitchFamily="66" charset="0"/>
              </a:rPr>
              <a:t>“itici güçler”</a:t>
            </a:r>
            <a:r>
              <a:rPr lang="tr-TR" altLang="tr-TR" sz="2200">
                <a:latin typeface="Comic Sans MS" pitchFamily="66" charset="0"/>
              </a:rPr>
              <a:t> ve değişime karşıt olan </a:t>
            </a:r>
            <a:r>
              <a:rPr lang="tr-TR" altLang="tr-TR" sz="2200" b="1">
                <a:latin typeface="Comic Sans MS" pitchFamily="66" charset="0"/>
              </a:rPr>
              <a:t>“sınırlayıcı güçler”</a:t>
            </a:r>
            <a:r>
              <a:rPr lang="tr-TR" altLang="tr-TR" sz="2200">
                <a:latin typeface="Comic Sans MS" pitchFamily="66" charset="0"/>
              </a:rPr>
              <a:t> var olduğunu söyler. </a:t>
            </a:r>
          </a:p>
          <a:p>
            <a:pPr>
              <a:buFont typeface="Wingdings" pitchFamily="2" charset="2"/>
              <a:buNone/>
            </a:pPr>
            <a:r>
              <a:rPr lang="tr-TR" altLang="tr-TR" sz="2200">
                <a:latin typeface="Comic Sans MS" pitchFamily="66" charset="0"/>
              </a:rPr>
              <a:t>	</a:t>
            </a:r>
          </a:p>
          <a:p>
            <a:pPr>
              <a:buFont typeface="Wingdings" pitchFamily="2" charset="2"/>
              <a:buNone/>
            </a:pPr>
            <a:r>
              <a:rPr lang="tr-TR" altLang="tr-TR" sz="2200">
                <a:latin typeface="Comic Sans MS" pitchFamily="66" charset="0"/>
              </a:rPr>
              <a:t>	</a:t>
            </a:r>
            <a:r>
              <a:rPr lang="tr-TR" altLang="tr-TR" sz="2200" b="1">
                <a:latin typeface="Comic Sans MS" pitchFamily="66" charset="0"/>
              </a:rPr>
              <a:t>Değişim,sınırlayıcı güçlerin toplamı ile itici güçlerin toplamı arasında bir dengesizlik var olduğu zaman oluşur.</a:t>
            </a:r>
          </a:p>
          <a:p>
            <a:endParaRPr lang="tr-TR" altLang="tr-TR" sz="2200" b="1">
              <a:latin typeface="Comic Sans MS" pitchFamily="66" charset="0"/>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160" name="Rectangle 49159">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154" name="1 Başlık"/>
          <p:cNvSpPr>
            <a:spLocks noGrp="1"/>
          </p:cNvSpPr>
          <p:nvPr>
            <p:ph type="title" idx="4294967295"/>
          </p:nvPr>
        </p:nvSpPr>
        <p:spPr bwMode="auto">
          <a:xfrm>
            <a:off x="645065" y="1463040"/>
            <a:ext cx="3796306" cy="2690949"/>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0" tIns="45720" rIns="0" bIns="0" numCol="1" rtlCol="0" anchor="t" anchorCtr="0" compatLnSpc="1">
            <a:prstTxWarp prst="textNoShape">
              <a:avLst/>
            </a:prstTxWarp>
            <a:normAutofit/>
          </a:bodyPr>
          <a:lstStyle/>
          <a:p>
            <a:r>
              <a:rPr lang="tr-TR" altLang="tr-TR" sz="4800" i="1">
                <a:latin typeface="Comic Sans MS" pitchFamily="66" charset="0"/>
              </a:rPr>
              <a:t>Değişim Süreci Aşamaları</a:t>
            </a:r>
          </a:p>
        </p:txBody>
      </p:sp>
      <p:grpSp>
        <p:nvGrpSpPr>
          <p:cNvPr id="49162" name="Group 49161">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49163" name="Rectangle 49162">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164" name="Straight Connector 49163">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49166" name="Rectangle 4916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155" name="2 İçerik Yer Tutucusu"/>
          <p:cNvSpPr>
            <a:spLocks noGrp="1"/>
          </p:cNvSpPr>
          <p:nvPr>
            <p:ph idx="4294967295"/>
          </p:nvPr>
        </p:nvSpPr>
        <p:spPr>
          <a:xfrm>
            <a:off x="5656218" y="1463039"/>
            <a:ext cx="5542387" cy="4300447"/>
          </a:xfrm>
        </p:spPr>
        <p:txBody>
          <a:bodyPr anchor="t">
            <a:normAutofit/>
          </a:bodyPr>
          <a:lstStyle/>
          <a:p>
            <a:pPr>
              <a:buFont typeface="Wingdings" pitchFamily="2" charset="2"/>
              <a:buNone/>
            </a:pPr>
            <a:r>
              <a:rPr lang="tr-TR" altLang="tr-TR" sz="2000"/>
              <a:t>	</a:t>
            </a:r>
            <a:r>
              <a:rPr lang="tr-TR" altLang="tr-TR" sz="2000" b="1">
                <a:latin typeface="Comic Sans MS" pitchFamily="66" charset="0"/>
              </a:rPr>
              <a:t>A) Çözülme (unfreezing)</a:t>
            </a:r>
          </a:p>
          <a:p>
            <a:pPr>
              <a:buFont typeface="Wingdings" pitchFamily="2" charset="2"/>
              <a:buNone/>
            </a:pPr>
            <a:r>
              <a:rPr lang="tr-TR" altLang="tr-TR" sz="2000">
                <a:latin typeface="Comic Sans MS" pitchFamily="66" charset="0"/>
              </a:rPr>
              <a:t>		Davranış kalıbını çözmenin amacı, birey ve grubu teşvik etmek ve değişim için hazırlamaktır. Bu aşama buzları çözme aşamasıdır. Bireyi etkileyen güçler düzenlenir ve birey değişim ihtiyacı duyar. </a:t>
            </a:r>
          </a:p>
          <a:p>
            <a:pPr>
              <a:buFont typeface="Wingdings" pitchFamily="2" charset="2"/>
              <a:buChar char="ü"/>
            </a:pPr>
            <a:r>
              <a:rPr lang="tr-TR" altLang="tr-TR" sz="2000">
                <a:latin typeface="Comic Sans MS" pitchFamily="66" charset="0"/>
              </a:rPr>
              <a:t>Birey günlük alışılmış işlerden uzaklaştırılır</a:t>
            </a:r>
          </a:p>
          <a:p>
            <a:pPr>
              <a:buFont typeface="Wingdings" pitchFamily="2" charset="2"/>
              <a:buChar char="ü"/>
            </a:pPr>
            <a:r>
              <a:rPr lang="tr-TR" altLang="tr-TR" sz="2000">
                <a:latin typeface="Comic Sans MS" pitchFamily="66" charset="0"/>
              </a:rPr>
              <a:t>Tüm sosyal destekler zayıflatılır</a:t>
            </a:r>
          </a:p>
          <a:p>
            <a:pPr>
              <a:buFont typeface="Wingdings" pitchFamily="2" charset="2"/>
              <a:buChar char="ü"/>
            </a:pPr>
            <a:r>
              <a:rPr lang="tr-TR" altLang="tr-TR" sz="2000">
                <a:latin typeface="Comic Sans MS" pitchFamily="66" charset="0"/>
              </a:rPr>
              <a:t>Kişi için daha önceki durum kötülenir</a:t>
            </a:r>
          </a:p>
          <a:p>
            <a:pPr>
              <a:buFont typeface="Wingdings" pitchFamily="2" charset="2"/>
              <a:buChar char="ü"/>
            </a:pPr>
            <a:r>
              <a:rPr lang="tr-TR" altLang="tr-TR" sz="2000">
                <a:latin typeface="Comic Sans MS" pitchFamily="66" charset="0"/>
              </a:rPr>
              <a:t>Değişime karşın ödüllendirme veya dirence karşı cezalandırma uygulanır.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790448B2-3529-B558-87E8-A4B9515D7EE5}"/>
              </a:ext>
            </a:extLst>
          </p:cNvPr>
          <p:cNvSpPr>
            <a:spLocks noGrp="1" noChangeArrowheads="1"/>
          </p:cNvSpPr>
          <p:nvPr>
            <p:ph type="title" idx="4294967295"/>
          </p:nvPr>
        </p:nvSpPr>
        <p:spPr>
          <a:xfrm>
            <a:off x="457200" y="720773"/>
            <a:ext cx="10744186" cy="1676260"/>
          </a:xfrm>
        </p:spPr>
        <p:txBody>
          <a:bodyPr vert="horz" lIns="91440" tIns="45720" rIns="91440" bIns="45720" rtlCol="0" anchor="ctr">
            <a:normAutofit/>
          </a:bodyPr>
          <a:lstStyle/>
          <a:p>
            <a:pPr>
              <a:defRPr/>
            </a:pPr>
            <a:r>
              <a:rPr lang="en-US" kern="1200">
                <a:latin typeface="+mj-lt"/>
                <a:ea typeface="+mj-ea"/>
                <a:cs typeface="+mj-cs"/>
              </a:rPr>
              <a:t>KRİZİN ÖZELLİKLERİ </a:t>
            </a:r>
          </a:p>
        </p:txBody>
      </p:sp>
      <p:sp>
        <p:nvSpPr>
          <p:cNvPr id="12290" name="Slayt Numarası Yer Tutucusu 3">
            <a:extLst>
              <a:ext uri="{FF2B5EF4-FFF2-40B4-BE49-F238E27FC236}">
                <a16:creationId xmlns:a16="http://schemas.microsoft.com/office/drawing/2014/main" id="{C3DCF5E4-3284-FAF3-646A-8160F0518EB4}"/>
              </a:ext>
            </a:extLst>
          </p:cNvPr>
          <p:cNvSpPr>
            <a:spLocks noGrp="1"/>
          </p:cNvSpPr>
          <p:nvPr>
            <p:ph type="sldNum" sz="quarter" idx="12"/>
          </p:nvPr>
        </p:nvSpPr>
        <p:spPr>
          <a:xfrm>
            <a:off x="11190806"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1968C7BA-C4D5-4F93-9751-C368BFDD59A8}" type="slidenum">
              <a:rPr lang="en-US" altLang="tr-TR" sz="900">
                <a:solidFill>
                  <a:schemeClr val="tx2"/>
                </a:solidFill>
                <a:latin typeface="+mn-lt"/>
                <a:cs typeface="+mn-cs"/>
              </a:rPr>
              <a:pPr eaLnBrk="1" hangingPunct="1">
                <a:spcBef>
                  <a:spcPct val="0"/>
                </a:spcBef>
                <a:spcAft>
                  <a:spcPts val="600"/>
                </a:spcAft>
                <a:buFontTx/>
                <a:buNone/>
              </a:pPr>
              <a:t>7</a:t>
            </a:fld>
            <a:endParaRPr lang="en-US" altLang="tr-TR" sz="900">
              <a:solidFill>
                <a:schemeClr val="tx2"/>
              </a:solidFill>
              <a:latin typeface="+mn-lt"/>
              <a:cs typeface="+mn-cs"/>
            </a:endParaRPr>
          </a:p>
        </p:txBody>
      </p:sp>
      <p:graphicFrame>
        <p:nvGraphicFramePr>
          <p:cNvPr id="155652" name="Rectangle 3">
            <a:extLst>
              <a:ext uri="{FF2B5EF4-FFF2-40B4-BE49-F238E27FC236}">
                <a16:creationId xmlns:a16="http://schemas.microsoft.com/office/drawing/2014/main" id="{601C6A4D-B188-3F7A-8E5B-90C6A079EAB1}"/>
              </a:ext>
            </a:extLst>
          </p:cNvPr>
          <p:cNvGraphicFramePr/>
          <p:nvPr/>
        </p:nvGraphicFramePr>
        <p:xfrm>
          <a:off x="457201" y="2834915"/>
          <a:ext cx="10706320" cy="334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185" name="Rectangle 50184">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0187" name="Freeform: Shape 50186">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0180" name="Picture 5" descr="ANd9GcQOxIPYkA5wat1CeZTG1IA1ydMN2_klhVXVMReLcyVB0I0T56LeUR6Ad65M"/>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41053" y="1553434"/>
            <a:ext cx="4777381" cy="3578424"/>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89" name="Arc 50188">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0179" name="2 İçerik Yer Tutucusu"/>
          <p:cNvSpPr>
            <a:spLocks noGrp="1"/>
          </p:cNvSpPr>
          <p:nvPr>
            <p:ph idx="4294967295"/>
          </p:nvPr>
        </p:nvSpPr>
        <p:spPr>
          <a:xfrm>
            <a:off x="838201" y="1984443"/>
            <a:ext cx="5257800" cy="4192520"/>
          </a:xfrm>
        </p:spPr>
        <p:txBody>
          <a:bodyPr>
            <a:normAutofit/>
          </a:bodyPr>
          <a:lstStyle/>
          <a:p>
            <a:pPr>
              <a:buFont typeface="Wingdings" pitchFamily="2" charset="2"/>
              <a:buNone/>
            </a:pPr>
            <a:r>
              <a:rPr lang="tr-TR" altLang="tr-TR" b="1">
                <a:latin typeface="Comic Sans MS" pitchFamily="66" charset="0"/>
              </a:rPr>
              <a:t>	B) Hareket-Değişme (Moving)</a:t>
            </a:r>
          </a:p>
          <a:p>
            <a:pPr>
              <a:buFont typeface="Wingdings" pitchFamily="2" charset="2"/>
              <a:buNone/>
            </a:pPr>
            <a:r>
              <a:rPr lang="tr-TR" altLang="tr-TR">
                <a:latin typeface="Comic Sans MS" pitchFamily="66" charset="0"/>
              </a:rPr>
              <a:t>		Birey, değişim için teşvik edildikten sonra artık yeni davranış biçimleri kazandırmak için hazırdır. Bu süreç; “benzeme” ve “benimseme” dir. </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09" name="Rectangle 51208">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1211" name="Freeform: Shape 51210">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1204" name="Picture 5" descr="ANd9GcSVcyq8cjiQrJPAPa6QNbM4KzPGC36E3ri1NaMjKY1LQcft3xdv8cSJX-DL"/>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41053" y="1544211"/>
            <a:ext cx="4777381" cy="3596869"/>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13" name="Arc 51212">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1203" name="2 İçerik Yer Tutucusu"/>
          <p:cNvSpPr>
            <a:spLocks noGrp="1"/>
          </p:cNvSpPr>
          <p:nvPr>
            <p:ph idx="4294967295"/>
          </p:nvPr>
        </p:nvSpPr>
        <p:spPr>
          <a:xfrm>
            <a:off x="838201" y="1984443"/>
            <a:ext cx="5257800" cy="4192520"/>
          </a:xfrm>
        </p:spPr>
        <p:txBody>
          <a:bodyPr>
            <a:normAutofit/>
          </a:bodyPr>
          <a:lstStyle/>
          <a:p>
            <a:pPr>
              <a:buFont typeface="Wingdings" pitchFamily="2" charset="2"/>
              <a:buNone/>
            </a:pPr>
            <a:r>
              <a:rPr lang="tr-TR" altLang="tr-TR"/>
              <a:t>	</a:t>
            </a:r>
            <a:r>
              <a:rPr lang="tr-TR" altLang="tr-TR" b="1">
                <a:latin typeface="Comic Sans MS" pitchFamily="66" charset="0"/>
              </a:rPr>
              <a:t>C) Yeniden Dondurma (Refreezing)</a:t>
            </a:r>
          </a:p>
          <a:p>
            <a:pPr>
              <a:buFont typeface="Wingdings" pitchFamily="2" charset="2"/>
              <a:buNone/>
            </a:pPr>
            <a:r>
              <a:rPr lang="tr-TR" altLang="tr-TR">
                <a:latin typeface="Comic Sans MS" pitchFamily="66" charset="0"/>
              </a:rPr>
              <a:t>	Yeni kazanılan davranışın, bireyin kişiliği veya süregelen duygusal ilişkileri ile “kalıp davranışı” olarak bütünleşmesinden oluşan “yeniden dondurma” olarak tanımlanır.</a:t>
            </a:r>
            <a:r>
              <a:rPr lang="tr-TR" altLang="tr-TR"/>
              <a:t> </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232" name="Rectangle 52231">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234" name="Freeform: Shape 52233">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226" name="Rectangle 2"/>
          <p:cNvSpPr>
            <a:spLocks noGrp="1"/>
          </p:cNvSpPr>
          <p:nvPr>
            <p:ph type="title" idx="4294967295"/>
          </p:nvPr>
        </p:nvSpPr>
        <p:spPr bwMode="auto">
          <a:xfrm>
            <a:off x="686834" y="1153572"/>
            <a:ext cx="3200400" cy="446116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i="1" cap="none">
                <a:solidFill>
                  <a:srgbClr val="FFFFFF"/>
                </a:solidFill>
                <a:latin typeface="Comic Sans MS" pitchFamily="66" charset="0"/>
              </a:rPr>
              <a:t>Örgütsel Değişimi Engelleyen Faktörler</a:t>
            </a:r>
            <a:r>
              <a:rPr lang="tr-TR" altLang="tr-TR" cap="none">
                <a:solidFill>
                  <a:srgbClr val="FFFFFF"/>
                </a:solidFill>
              </a:rPr>
              <a:t> </a:t>
            </a:r>
          </a:p>
        </p:txBody>
      </p:sp>
      <p:sp>
        <p:nvSpPr>
          <p:cNvPr id="52236" name="Arc 52235">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2227" name="Rectangle 3"/>
          <p:cNvSpPr>
            <a:spLocks noGrp="1"/>
          </p:cNvSpPr>
          <p:nvPr>
            <p:ph type="body" idx="4294967295"/>
          </p:nvPr>
        </p:nvSpPr>
        <p:spPr>
          <a:xfrm>
            <a:off x="4447308" y="591344"/>
            <a:ext cx="6906491" cy="5585619"/>
          </a:xfrm>
        </p:spPr>
        <p:txBody>
          <a:bodyPr anchor="ctr">
            <a:normAutofit/>
          </a:bodyPr>
          <a:lstStyle/>
          <a:p>
            <a:r>
              <a:rPr lang="tr-TR" altLang="tr-TR">
                <a:latin typeface="Comic Sans MS" pitchFamily="66" charset="0"/>
              </a:rPr>
              <a:t>Değişim korkusu</a:t>
            </a:r>
          </a:p>
          <a:p>
            <a:r>
              <a:rPr lang="tr-TR" altLang="tr-TR">
                <a:latin typeface="Comic Sans MS" pitchFamily="66" charset="0"/>
              </a:rPr>
              <a:t>Özgüven eksikliği</a:t>
            </a:r>
          </a:p>
          <a:p>
            <a:r>
              <a:rPr lang="tr-TR" altLang="tr-TR">
                <a:latin typeface="Comic Sans MS" pitchFamily="66" charset="0"/>
              </a:rPr>
              <a:t>İnsan doğası</a:t>
            </a:r>
          </a:p>
          <a:p>
            <a:r>
              <a:rPr lang="tr-TR" altLang="tr-TR">
                <a:latin typeface="Comic Sans MS" pitchFamily="66" charset="0"/>
              </a:rPr>
              <a:t>Mevcut durumdan hoşnut olma</a:t>
            </a:r>
          </a:p>
          <a:p>
            <a:r>
              <a:rPr lang="tr-TR" altLang="tr-TR">
                <a:latin typeface="Comic Sans MS" pitchFamily="66" charset="0"/>
              </a:rPr>
              <a:t>Değişimin gerekli olmadığı düşüncesi</a:t>
            </a:r>
          </a:p>
          <a:p>
            <a:r>
              <a:rPr lang="tr-TR" altLang="tr-TR">
                <a:latin typeface="Comic Sans MS" pitchFamily="66" charset="0"/>
              </a:rPr>
              <a:t>Değişimin kişisel çıkarları olumsuz etkileme endişesi</a:t>
            </a:r>
          </a:p>
          <a:p>
            <a:r>
              <a:rPr lang="tr-TR" altLang="tr-TR">
                <a:latin typeface="Comic Sans MS" pitchFamily="66" charset="0"/>
              </a:rPr>
              <a:t>Değişimin bilinmemesi</a:t>
            </a:r>
          </a:p>
          <a:p>
            <a:r>
              <a:rPr lang="tr-TR" altLang="tr-TR">
                <a:latin typeface="Comic Sans MS" pitchFamily="66" charset="0"/>
              </a:rPr>
              <a:t>Gelecek korkusu</a:t>
            </a:r>
          </a:p>
          <a:p>
            <a:r>
              <a:rPr lang="tr-TR" altLang="tr-TR">
                <a:latin typeface="Comic Sans MS" pitchFamily="66" charset="0"/>
              </a:rPr>
              <a:t>Değişimin önemini kavrayamama</a:t>
            </a:r>
          </a:p>
          <a:p>
            <a:r>
              <a:rPr lang="tr-TR" altLang="tr-TR">
                <a:latin typeface="Comic Sans MS" pitchFamily="66" charset="0"/>
              </a:rPr>
              <a:t>Değişim başarılı olmazsa korkusu</a:t>
            </a:r>
          </a:p>
          <a:p>
            <a:pPr>
              <a:buFont typeface="Wingdings" pitchFamily="2" charset="2"/>
              <a:buNone/>
            </a:pPr>
            <a:endParaRPr lang="tr-TR" altLang="tr-TR">
              <a:latin typeface="Comic Sans MS" pitchFamily="66" charset="0"/>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256" name="Rectangle 53255">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58" name="Freeform: Shape 53257">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50" name="Rectangle 2"/>
          <p:cNvSpPr>
            <a:spLocks noGrp="1"/>
          </p:cNvSpPr>
          <p:nvPr>
            <p:ph type="title" idx="4294967295"/>
          </p:nvPr>
        </p:nvSpPr>
        <p:spPr bwMode="auto">
          <a:xfrm>
            <a:off x="686834" y="1153572"/>
            <a:ext cx="3200400" cy="446116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i="1" cap="none">
                <a:solidFill>
                  <a:srgbClr val="FFFFFF"/>
                </a:solidFill>
                <a:latin typeface="Comic Sans MS" pitchFamily="66" charset="0"/>
              </a:rPr>
              <a:t>Örgütsel Değişimi Engelleyen Faktörler</a:t>
            </a:r>
            <a:r>
              <a:rPr lang="tr-TR" altLang="tr-TR" cap="none">
                <a:solidFill>
                  <a:srgbClr val="FFFFFF"/>
                </a:solidFill>
              </a:rPr>
              <a:t> </a:t>
            </a:r>
          </a:p>
        </p:txBody>
      </p:sp>
      <p:sp>
        <p:nvSpPr>
          <p:cNvPr id="53260" name="Arc 53259">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3251" name="Rectangle 3"/>
          <p:cNvSpPr>
            <a:spLocks noGrp="1"/>
          </p:cNvSpPr>
          <p:nvPr>
            <p:ph type="body" idx="4294967295"/>
          </p:nvPr>
        </p:nvSpPr>
        <p:spPr>
          <a:xfrm>
            <a:off x="4447308" y="591344"/>
            <a:ext cx="6906491" cy="5585619"/>
          </a:xfrm>
        </p:spPr>
        <p:txBody>
          <a:bodyPr anchor="ctr">
            <a:normAutofit/>
          </a:bodyPr>
          <a:lstStyle/>
          <a:p>
            <a:r>
              <a:rPr lang="tr-TR" altLang="tr-TR" sz="2600">
                <a:latin typeface="Comic Sans MS" pitchFamily="66" charset="0"/>
              </a:rPr>
              <a:t>Değişim konusunda fikir birliğinin olmaması</a:t>
            </a:r>
          </a:p>
          <a:p>
            <a:r>
              <a:rPr lang="tr-TR" altLang="tr-TR" sz="2600">
                <a:latin typeface="Comic Sans MS" pitchFamily="66" charset="0"/>
              </a:rPr>
              <a:t>Değişimin maliyetinin yüksek olacağının düşüncesi</a:t>
            </a:r>
          </a:p>
          <a:p>
            <a:r>
              <a:rPr lang="tr-TR" altLang="tr-TR" sz="2600">
                <a:latin typeface="Comic Sans MS" pitchFamily="66" charset="0"/>
              </a:rPr>
              <a:t>Kısa dönemli düşünme alışkanlığı</a:t>
            </a:r>
          </a:p>
          <a:p>
            <a:r>
              <a:rPr lang="tr-TR" altLang="tr-TR" sz="2600">
                <a:latin typeface="Comic Sans MS" pitchFamily="66" charset="0"/>
              </a:rPr>
              <a:t>Rasyonel davranamama</a:t>
            </a:r>
          </a:p>
          <a:p>
            <a:r>
              <a:rPr lang="tr-TR" altLang="tr-TR" sz="2600">
                <a:latin typeface="Comic Sans MS" pitchFamily="66" charset="0"/>
              </a:rPr>
              <a:t>Başkalarından farklı davranma düşüncesi</a:t>
            </a:r>
          </a:p>
          <a:p>
            <a:r>
              <a:rPr lang="tr-TR" altLang="tr-TR" sz="2600">
                <a:latin typeface="Comic Sans MS" pitchFamily="66" charset="0"/>
              </a:rPr>
              <a:t>Her şey zamanla düzelir düşüncesi</a:t>
            </a:r>
          </a:p>
          <a:p>
            <a:r>
              <a:rPr lang="tr-TR" altLang="tr-TR" sz="2600">
                <a:latin typeface="Comic Sans MS" pitchFamily="66" charset="0"/>
              </a:rPr>
              <a:t>Kurum değişemez düşüncesi</a:t>
            </a:r>
          </a:p>
          <a:p>
            <a:r>
              <a:rPr lang="tr-TR" altLang="tr-TR" sz="2600">
                <a:latin typeface="Comic Sans MS" pitchFamily="66" charset="0"/>
              </a:rPr>
              <a:t>Değişim için gerekli vizyon eksikliği</a:t>
            </a:r>
          </a:p>
          <a:p>
            <a:r>
              <a:rPr lang="tr-TR" altLang="tr-TR" sz="2600">
                <a:latin typeface="Comic Sans MS" pitchFamily="66" charset="0"/>
              </a:rPr>
              <a:t>Değişim liderliğinin olmaması</a:t>
            </a:r>
          </a:p>
          <a:p>
            <a:r>
              <a:rPr lang="tr-TR" altLang="tr-TR" sz="2600">
                <a:latin typeface="Comic Sans MS" pitchFamily="66" charset="0"/>
              </a:rPr>
              <a:t>Orta yol düşünce yaklaşımı</a:t>
            </a:r>
          </a:p>
          <a:p>
            <a:endParaRPr lang="tr-TR" altLang="tr-TR" sz="2600">
              <a:latin typeface="Comic Sans MS" pitchFamily="66" charset="0"/>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280" name="Rectangle 5427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282" name="Freeform: Shape 5428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274" name="Rectangle 2"/>
          <p:cNvSpPr>
            <a:spLocks noGrp="1"/>
          </p:cNvSpPr>
          <p:nvPr>
            <p:ph type="title" idx="4294967295"/>
          </p:nvPr>
        </p:nvSpPr>
        <p:spPr bwMode="auto">
          <a:xfrm>
            <a:off x="686834" y="1153572"/>
            <a:ext cx="3200400" cy="446116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r>
              <a:rPr lang="tr-TR" altLang="tr-TR" i="1" cap="none">
                <a:solidFill>
                  <a:srgbClr val="FFFFFF"/>
                </a:solidFill>
                <a:latin typeface="Comic Sans MS" pitchFamily="66" charset="0"/>
              </a:rPr>
              <a:t>Örgütsel Değişimi Engelleyen Faktörler</a:t>
            </a:r>
            <a:r>
              <a:rPr lang="tr-TR" altLang="tr-TR" cap="none">
                <a:solidFill>
                  <a:srgbClr val="FFFFFF"/>
                </a:solidFill>
              </a:rPr>
              <a:t> </a:t>
            </a:r>
          </a:p>
        </p:txBody>
      </p:sp>
      <p:sp>
        <p:nvSpPr>
          <p:cNvPr id="54284" name="Arc 5428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4275" name="Rectangle 3"/>
          <p:cNvSpPr>
            <a:spLocks noGrp="1"/>
          </p:cNvSpPr>
          <p:nvPr>
            <p:ph type="body" idx="4294967295"/>
          </p:nvPr>
        </p:nvSpPr>
        <p:spPr>
          <a:xfrm>
            <a:off x="4447308" y="591344"/>
            <a:ext cx="6906491" cy="5585619"/>
          </a:xfrm>
        </p:spPr>
        <p:txBody>
          <a:bodyPr anchor="ctr">
            <a:normAutofit/>
          </a:bodyPr>
          <a:lstStyle/>
          <a:p>
            <a:r>
              <a:rPr lang="tr-TR" altLang="tr-TR">
                <a:latin typeface="Comic Sans MS" pitchFamily="66" charset="0"/>
              </a:rPr>
              <a:t>Değişim için kararlılığın olmaması</a:t>
            </a:r>
          </a:p>
          <a:p>
            <a:r>
              <a:rPr lang="tr-TR" altLang="tr-TR">
                <a:latin typeface="Comic Sans MS" pitchFamily="66" charset="0"/>
              </a:rPr>
              <a:t>Örgüt misyonunun belirsizliği</a:t>
            </a:r>
          </a:p>
          <a:p>
            <a:r>
              <a:rPr lang="tr-TR" altLang="tr-TR">
                <a:latin typeface="Comic Sans MS" pitchFamily="66" charset="0"/>
              </a:rPr>
              <a:t>Değişimin yararlarının bilinmemesi</a:t>
            </a:r>
          </a:p>
          <a:p>
            <a:r>
              <a:rPr lang="tr-TR" altLang="tr-TR">
                <a:latin typeface="Comic Sans MS" pitchFamily="66" charset="0"/>
              </a:rPr>
              <a:t>Örgütün değişime hazır olmaması</a:t>
            </a:r>
          </a:p>
          <a:p>
            <a:r>
              <a:rPr lang="tr-TR" altLang="tr-TR">
                <a:latin typeface="Comic Sans MS" pitchFamily="66" charset="0"/>
              </a:rPr>
              <a:t>Değişim için eğitim programı uygulamama</a:t>
            </a:r>
          </a:p>
          <a:p>
            <a:r>
              <a:rPr lang="tr-TR" altLang="tr-TR">
                <a:latin typeface="Comic Sans MS" pitchFamily="66" charset="0"/>
              </a:rPr>
              <a:t>Başarılı değişim uygulamalarının ödüllendirilmemesi</a:t>
            </a:r>
          </a:p>
          <a:p>
            <a:r>
              <a:rPr lang="tr-TR" altLang="tr-TR">
                <a:latin typeface="Comic Sans MS" pitchFamily="66" charset="0"/>
              </a:rPr>
              <a:t>Değişim için planlama yapılmaması</a:t>
            </a:r>
          </a:p>
          <a:p>
            <a:r>
              <a:rPr lang="tr-TR" altLang="tr-TR">
                <a:latin typeface="Comic Sans MS" pitchFamily="66" charset="0"/>
              </a:rPr>
              <a:t>Değişim sürecinin tasarlanmaması</a:t>
            </a:r>
          </a:p>
          <a:p>
            <a:r>
              <a:rPr lang="tr-TR" altLang="tr-TR">
                <a:latin typeface="Comic Sans MS" pitchFamily="66" charset="0"/>
              </a:rPr>
              <a:t>Alışkanlıkların sürdürülmesi</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304" name="Rectangle 55303">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306" name="Rectangle 55305">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55308" name="Group 55307">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55309" name="Freeform: Shape 55308">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310" name="Freeform: Shape 55309">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311" name="Freeform: Shape 55310">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312" name="Freeform: Shape 55311">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5298" name="Rectangle 2"/>
          <p:cNvSpPr>
            <a:spLocks noGrp="1" noChangeArrowheads="1"/>
          </p:cNvSpPr>
          <p:nvPr>
            <p:ph type="title" idx="4294967295"/>
          </p:nvPr>
        </p:nvSpPr>
        <p:spPr bwMode="auto">
          <a:xfrm>
            <a:off x="640080" y="1243013"/>
            <a:ext cx="3855720" cy="4371974"/>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pPr eaLnBrk="1" hangingPunct="1"/>
            <a:r>
              <a:rPr lang="tr-TR" altLang="tr-TR" sz="3600" i="1" cap="none">
                <a:solidFill>
                  <a:schemeClr val="tx2"/>
                </a:solidFill>
                <a:latin typeface="Comic Sans MS" pitchFamily="66" charset="0"/>
              </a:rPr>
              <a:t>DEĞİŞİME DİRENÇ</a:t>
            </a:r>
          </a:p>
        </p:txBody>
      </p:sp>
      <p:sp>
        <p:nvSpPr>
          <p:cNvPr id="55299" name="Rectangle 3"/>
          <p:cNvSpPr>
            <a:spLocks noGrp="1" noChangeArrowheads="1"/>
          </p:cNvSpPr>
          <p:nvPr>
            <p:ph type="body" idx="4294967295"/>
          </p:nvPr>
        </p:nvSpPr>
        <p:spPr>
          <a:xfrm>
            <a:off x="6172200" y="804672"/>
            <a:ext cx="5221224" cy="5230368"/>
          </a:xfrm>
        </p:spPr>
        <p:txBody>
          <a:bodyPr anchor="ctr">
            <a:normAutofit/>
          </a:bodyPr>
          <a:lstStyle/>
          <a:p>
            <a:pPr eaLnBrk="1" hangingPunct="1">
              <a:buFont typeface="Wingdings" pitchFamily="2" charset="2"/>
              <a:buNone/>
            </a:pPr>
            <a:r>
              <a:rPr lang="tr-TR" altLang="tr-TR" sz="1800">
                <a:solidFill>
                  <a:schemeClr val="tx2"/>
                </a:solidFill>
              </a:rPr>
              <a:t>	</a:t>
            </a:r>
            <a:r>
              <a:rPr lang="tr-TR" altLang="tr-TR" sz="1800">
                <a:solidFill>
                  <a:schemeClr val="tx2"/>
                </a:solidFill>
                <a:latin typeface="Comic Sans MS" pitchFamily="66" charset="0"/>
              </a:rPr>
              <a:t>Uzun yıllardır yapılan hemen hemen tüm çalışmalar, kişisel ve örgütsel olarak üyelerin değişime karşı direnç gösterdiğini ve bunun çeşitli nedenlerle meydana geldiğini ortaya koymuştur.</a:t>
            </a:r>
          </a:p>
          <a:p>
            <a:pPr eaLnBrk="1" hangingPunct="1">
              <a:buFont typeface="Wingdings" pitchFamily="2" charset="2"/>
              <a:buNone/>
            </a:pPr>
            <a:r>
              <a:rPr lang="tr-TR" altLang="tr-TR" sz="1800">
                <a:solidFill>
                  <a:schemeClr val="tx2"/>
                </a:solidFill>
                <a:latin typeface="Comic Sans MS" pitchFamily="66" charset="0"/>
              </a:rPr>
              <a:t>		</a:t>
            </a:r>
          </a:p>
          <a:p>
            <a:pPr eaLnBrk="1" hangingPunct="1">
              <a:buFont typeface="Wingdings" pitchFamily="2" charset="2"/>
              <a:buNone/>
            </a:pPr>
            <a:r>
              <a:rPr lang="tr-TR" altLang="tr-TR" sz="1800">
                <a:solidFill>
                  <a:schemeClr val="tx2"/>
                </a:solidFill>
                <a:latin typeface="Comic Sans MS" pitchFamily="66" charset="0"/>
              </a:rPr>
              <a:t>		Zaten bireylerin doğasında da  değişime karşı bir direnç mekanizması olduğu görülmektedir.  Çoğu bireyin sahip olduğu alışkanlıklarını bırakması ve yeni bir durumu kabullenmesi son derece zordur.  Çünkü, her yenilik statükoyu ya da farklı sorumluluklar yükleyen yapılanmayı gerekli kılar.  	</a:t>
            </a:r>
          </a:p>
          <a:p>
            <a:pPr eaLnBrk="1" hangingPunct="1">
              <a:buFont typeface="Wingdings" pitchFamily="2" charset="2"/>
              <a:buNone/>
            </a:pPr>
            <a:endParaRPr lang="tr-TR" altLang="tr-TR" sz="1800">
              <a:solidFill>
                <a:schemeClr val="tx2"/>
              </a:solidFill>
              <a:latin typeface="Comic Sans MS" pitchFamily="66" charset="0"/>
            </a:endParaRPr>
          </a:p>
          <a:p>
            <a:pPr eaLnBrk="1" hangingPunct="1">
              <a:buFont typeface="Wingdings" pitchFamily="2" charset="2"/>
              <a:buNone/>
            </a:pPr>
            <a:r>
              <a:rPr lang="tr-TR" altLang="tr-TR" sz="1800">
                <a:solidFill>
                  <a:schemeClr val="tx2"/>
                </a:solidFill>
                <a:latin typeface="Comic Sans MS" pitchFamily="66" charset="0"/>
              </a:rPr>
              <a:t>		Sonuç olarak bireyler, kişisel, işsel, örgütsel yani sosyal nedenlerden dolayı değişime karşı direnç gösterirler.</a:t>
            </a:r>
          </a:p>
        </p:txBody>
      </p:sp>
    </p:spTree>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9400" name="Rectangle 59399">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402" name="Rectangle 59401">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59404" name="Group 59403">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59405" name="Freeform: Shape 59404">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406" name="Freeform: Shape 59405">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407" name="Freeform: Shape 59406">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408" name="Freeform: Shape 59407">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9394" name="Rectangle 2"/>
          <p:cNvSpPr>
            <a:spLocks noGrp="1" noChangeArrowheads="1"/>
          </p:cNvSpPr>
          <p:nvPr>
            <p:ph type="title" idx="4294967295"/>
          </p:nvPr>
        </p:nvSpPr>
        <p:spPr bwMode="auto">
          <a:xfrm>
            <a:off x="640080" y="1243013"/>
            <a:ext cx="3855720" cy="4371974"/>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0" compatLnSpc="1">
            <a:prstTxWarp prst="textNoShape">
              <a:avLst/>
            </a:prstTxWarp>
            <a:normAutofit/>
          </a:bodyPr>
          <a:lstStyle/>
          <a:p>
            <a:pPr eaLnBrk="1" hangingPunct="1"/>
            <a:r>
              <a:rPr lang="tr-TR" altLang="tr-TR" sz="3600" cap="none">
                <a:solidFill>
                  <a:schemeClr val="tx2"/>
                </a:solidFill>
                <a:latin typeface="Comic Sans MS" pitchFamily="66" charset="0"/>
              </a:rPr>
              <a:t>Sonuç olarak</a:t>
            </a:r>
            <a:r>
              <a:rPr lang="tr-TR" altLang="tr-TR" sz="3600" cap="none">
                <a:solidFill>
                  <a:schemeClr val="tx2"/>
                </a:solidFill>
              </a:rPr>
              <a:t>:</a:t>
            </a:r>
          </a:p>
        </p:txBody>
      </p:sp>
      <p:sp>
        <p:nvSpPr>
          <p:cNvPr id="59395" name="Rectangle 3"/>
          <p:cNvSpPr>
            <a:spLocks noGrp="1" noChangeArrowheads="1"/>
          </p:cNvSpPr>
          <p:nvPr>
            <p:ph type="body" idx="4294967295"/>
          </p:nvPr>
        </p:nvSpPr>
        <p:spPr>
          <a:xfrm>
            <a:off x="6172200" y="804672"/>
            <a:ext cx="5221224" cy="5230368"/>
          </a:xfrm>
        </p:spPr>
        <p:txBody>
          <a:bodyPr anchor="ctr">
            <a:normAutofit/>
          </a:bodyPr>
          <a:lstStyle/>
          <a:p>
            <a:pPr eaLnBrk="1" hangingPunct="1">
              <a:buFont typeface="Wingdings" pitchFamily="2" charset="2"/>
              <a:buNone/>
            </a:pPr>
            <a:r>
              <a:rPr lang="tr-TR" altLang="tr-TR" sz="1800">
                <a:solidFill>
                  <a:schemeClr val="tx2"/>
                </a:solidFill>
              </a:rPr>
              <a:t>		</a:t>
            </a:r>
            <a:r>
              <a:rPr lang="tr-TR" altLang="tr-TR" sz="1800">
                <a:solidFill>
                  <a:schemeClr val="tx2"/>
                </a:solidFill>
                <a:latin typeface="Comic Sans MS" pitchFamily="66" charset="0"/>
              </a:rPr>
              <a:t>Değişime direncin azaltılmasında en önemli olgu, değişimi kabullenme becerisine sahip bireyleri işletmeyi kurma aşamasında istihdam etmektir. </a:t>
            </a:r>
          </a:p>
          <a:p>
            <a:pPr eaLnBrk="1" hangingPunct="1">
              <a:buFont typeface="Wingdings" pitchFamily="2" charset="2"/>
              <a:buNone/>
            </a:pPr>
            <a:endParaRPr lang="tr-TR" altLang="tr-TR" sz="1800">
              <a:solidFill>
                <a:schemeClr val="tx2"/>
              </a:solidFill>
              <a:latin typeface="Comic Sans MS" pitchFamily="66" charset="0"/>
            </a:endParaRPr>
          </a:p>
          <a:p>
            <a:pPr eaLnBrk="1" hangingPunct="1">
              <a:buFont typeface="Wingdings" pitchFamily="2" charset="2"/>
              <a:buNone/>
            </a:pPr>
            <a:r>
              <a:rPr lang="tr-TR" altLang="tr-TR" sz="1800">
                <a:solidFill>
                  <a:schemeClr val="tx2"/>
                </a:solidFill>
                <a:latin typeface="Comic Sans MS" pitchFamily="66" charset="0"/>
              </a:rPr>
              <a:t>		Vizyonu, öğrenme yetisi, gelişme ihtiyacı yüksek, başarıya aç bireyler değişimi amaçlara ulaşma yolunda bir araç olarak göreceği için değişim programlarının bu örgütlerde uygulanması kolay olacaktır.</a:t>
            </a:r>
          </a:p>
        </p:txBody>
      </p:sp>
    </p:spTree>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12" name="Freeform: Shape 11">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17" name="Freeform: Shape 16">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Metin kutusu 1">
            <a:extLst>
              <a:ext uri="{FF2B5EF4-FFF2-40B4-BE49-F238E27FC236}">
                <a16:creationId xmlns:a16="http://schemas.microsoft.com/office/drawing/2014/main" id="{8D021D8E-F11C-B2F5-67A1-23F1C87C8E6A}"/>
              </a:ext>
            </a:extLst>
          </p:cNvPr>
          <p:cNvSpPr txBox="1"/>
          <p:nvPr/>
        </p:nvSpPr>
        <p:spPr>
          <a:xfrm>
            <a:off x="3215729" y="1764407"/>
            <a:ext cx="5760846" cy="2310312"/>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5200" kern="1200">
                <a:solidFill>
                  <a:schemeClr val="tx2"/>
                </a:solidFill>
                <a:latin typeface="+mj-lt"/>
                <a:ea typeface="+mj-ea"/>
                <a:cs typeface="+mj-cs"/>
              </a:rPr>
              <a:t>TEŞEKKÜRLER</a:t>
            </a:r>
          </a:p>
        </p:txBody>
      </p:sp>
    </p:spTree>
    <p:extLst>
      <p:ext uri="{BB962C8B-B14F-4D97-AF65-F5344CB8AC3E}">
        <p14:creationId xmlns:p14="http://schemas.microsoft.com/office/powerpoint/2010/main" val="159318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E09F862A-5041-122A-6975-F7F2AD4C8402}"/>
              </a:ext>
            </a:extLst>
          </p:cNvPr>
          <p:cNvSpPr>
            <a:spLocks noGrp="1" noChangeArrowheads="1"/>
          </p:cNvSpPr>
          <p:nvPr>
            <p:ph type="title" idx="4294967295"/>
          </p:nvPr>
        </p:nvSpPr>
        <p:spPr>
          <a:xfrm>
            <a:off x="5791200" y="732348"/>
            <a:ext cx="5410199" cy="2240735"/>
          </a:xfrm>
        </p:spPr>
        <p:txBody>
          <a:bodyPr vert="horz" lIns="91440" tIns="45720" rIns="91440" bIns="45720" rtlCol="0" anchor="ctr">
            <a:normAutofit/>
          </a:bodyPr>
          <a:lstStyle/>
          <a:p>
            <a:pPr>
              <a:defRPr/>
            </a:pPr>
            <a:r>
              <a:rPr lang="en-US">
                <a:solidFill>
                  <a:schemeClr val="tx2"/>
                </a:solidFill>
              </a:rPr>
              <a:t>KRİZİN ÖZELLİKLERİ </a:t>
            </a:r>
          </a:p>
        </p:txBody>
      </p:sp>
      <p:pic>
        <p:nvPicPr>
          <p:cNvPr id="155654" name="Graphic 155653" descr="Bilgisayar">
            <a:extLst>
              <a:ext uri="{FF2B5EF4-FFF2-40B4-BE49-F238E27FC236}">
                <a16:creationId xmlns:a16="http://schemas.microsoft.com/office/drawing/2014/main" id="{3933CE05-61C4-7C38-0D9C-B7966845757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7222" y="978211"/>
            <a:ext cx="5009616" cy="5009616"/>
          </a:xfrm>
          <a:prstGeom prst="rect">
            <a:avLst/>
          </a:prstGeom>
        </p:spPr>
      </p:pic>
      <p:sp>
        <p:nvSpPr>
          <p:cNvPr id="13316" name="Rectangle 3">
            <a:extLst>
              <a:ext uri="{FF2B5EF4-FFF2-40B4-BE49-F238E27FC236}">
                <a16:creationId xmlns:a16="http://schemas.microsoft.com/office/drawing/2014/main" id="{530BBFB2-CA07-B2AA-BE21-256023DE224C}"/>
              </a:ext>
            </a:extLst>
          </p:cNvPr>
          <p:cNvSpPr>
            <a:spLocks noGrp="1" noChangeArrowheads="1"/>
          </p:cNvSpPr>
          <p:nvPr>
            <p:ph type="body" idx="4294967295"/>
          </p:nvPr>
        </p:nvSpPr>
        <p:spPr>
          <a:xfrm>
            <a:off x="5791200" y="2712521"/>
            <a:ext cx="5410199" cy="3532435"/>
          </a:xfrm>
        </p:spPr>
        <p:txBody>
          <a:bodyPr vert="horz" lIns="91440" tIns="45720" rIns="91440" bIns="45720" rtlCol="0">
            <a:normAutofit/>
          </a:bodyPr>
          <a:lstStyle/>
          <a:p>
            <a:pPr marL="0" indent="0" algn="just">
              <a:lnSpc>
                <a:spcPct val="100000"/>
              </a:lnSpc>
              <a:spcBef>
                <a:spcPct val="30000"/>
              </a:spcBef>
              <a:spcAft>
                <a:spcPct val="30000"/>
              </a:spcAft>
              <a:buNone/>
            </a:pPr>
            <a:r>
              <a:rPr lang="en-US" altLang="tr-TR" sz="1800" b="1">
                <a:solidFill>
                  <a:schemeClr val="tx2"/>
                </a:solidFill>
              </a:rPr>
              <a:t>3. Daha iyi teknoloji, gelecekteki krizleri önleyecektir. </a:t>
            </a:r>
            <a:r>
              <a:rPr lang="en-US" altLang="tr-TR" sz="1800">
                <a:solidFill>
                  <a:schemeClr val="tx2"/>
                </a:solidFill>
              </a:rPr>
              <a:t>Gelişen teknoloji, genellikle yönetiminde, teknolojik olarak güvenli prosedürlerinin kullanımının, hataları ve krizleri önleyeceği inancını oluşturur. Gerçekte, teknolojinin etkin kullanımı hata oranını azaltabilir, fakat oluşabilecek bir hata ya da krizin etkisi de buna karşılık daha büyük olacaktır. Yüksek karmaşıklık, düşük risk, yüksek etki sistemleri giderek yaygınlaşmakta ve örgüt yönetimini güvenliğin garanti olduğuna ilişkin tehlikeli bir mite çekmektedir. </a:t>
            </a:r>
          </a:p>
        </p:txBody>
      </p:sp>
      <p:sp>
        <p:nvSpPr>
          <p:cNvPr id="13314" name="Slayt Numarası Yer Tutucusu 3">
            <a:extLst>
              <a:ext uri="{FF2B5EF4-FFF2-40B4-BE49-F238E27FC236}">
                <a16:creationId xmlns:a16="http://schemas.microsoft.com/office/drawing/2014/main" id="{8E8260A8-9404-00A0-1631-618720E4A18D}"/>
              </a:ext>
            </a:extLst>
          </p:cNvPr>
          <p:cNvSpPr>
            <a:spLocks noGrp="1"/>
          </p:cNvSpPr>
          <p:nvPr>
            <p:ph type="sldNum" sz="quarter" idx="12"/>
          </p:nvPr>
        </p:nvSpPr>
        <p:spPr>
          <a:xfrm>
            <a:off x="11192560"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A76F12F6-CA56-40C7-B5F4-074C3CCAD2A2}" type="slidenum">
              <a:rPr lang="en-US" altLang="tr-TR" sz="900">
                <a:solidFill>
                  <a:schemeClr val="tx2"/>
                </a:solidFill>
                <a:latin typeface="+mn-lt"/>
                <a:cs typeface="+mn-cs"/>
              </a:rPr>
              <a:pPr eaLnBrk="1" hangingPunct="1">
                <a:spcBef>
                  <a:spcPct val="0"/>
                </a:spcBef>
                <a:spcAft>
                  <a:spcPts val="600"/>
                </a:spcAft>
                <a:buFontTx/>
                <a:buNone/>
              </a:pPr>
              <a:t>8</a:t>
            </a:fld>
            <a:endParaRPr lang="en-US" altLang="tr-TR" sz="900">
              <a:solidFill>
                <a:schemeClr val="tx2"/>
              </a:solidFill>
              <a:latin typeface="+mn-lt"/>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a:extLst>
              <a:ext uri="{FF2B5EF4-FFF2-40B4-BE49-F238E27FC236}">
                <a16:creationId xmlns:a16="http://schemas.microsoft.com/office/drawing/2014/main" id="{E9BE3489-47B8-7C78-2D0B-1A3E8D38A2A4}"/>
              </a:ext>
            </a:extLst>
          </p:cNvPr>
          <p:cNvSpPr>
            <a:spLocks noGrp="1" noChangeArrowheads="1"/>
          </p:cNvSpPr>
          <p:nvPr>
            <p:ph type="title" idx="4294967295"/>
          </p:nvPr>
        </p:nvSpPr>
        <p:spPr>
          <a:xfrm>
            <a:off x="5791200" y="732348"/>
            <a:ext cx="5410199" cy="2240735"/>
          </a:xfrm>
        </p:spPr>
        <p:txBody>
          <a:bodyPr vert="horz" lIns="91440" tIns="45720" rIns="91440" bIns="45720" rtlCol="0" anchor="ctr">
            <a:normAutofit/>
          </a:bodyPr>
          <a:lstStyle/>
          <a:p>
            <a:pPr>
              <a:defRPr/>
            </a:pPr>
            <a:r>
              <a:rPr lang="en-US">
                <a:solidFill>
                  <a:schemeClr val="tx2"/>
                </a:solidFill>
              </a:rPr>
              <a:t>KRİZİN ÖZELLİKLERİ </a:t>
            </a:r>
          </a:p>
        </p:txBody>
      </p:sp>
      <p:pic>
        <p:nvPicPr>
          <p:cNvPr id="155654" name="Graphic 155653" descr="Tokmak">
            <a:extLst>
              <a:ext uri="{FF2B5EF4-FFF2-40B4-BE49-F238E27FC236}">
                <a16:creationId xmlns:a16="http://schemas.microsoft.com/office/drawing/2014/main" id="{284E3F85-8729-1683-1990-BEBC9EFD092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7222" y="978211"/>
            <a:ext cx="5009616" cy="5009616"/>
          </a:xfrm>
          <a:prstGeom prst="rect">
            <a:avLst/>
          </a:prstGeom>
        </p:spPr>
      </p:pic>
      <p:sp>
        <p:nvSpPr>
          <p:cNvPr id="14340" name="Rectangle 3">
            <a:extLst>
              <a:ext uri="{FF2B5EF4-FFF2-40B4-BE49-F238E27FC236}">
                <a16:creationId xmlns:a16="http://schemas.microsoft.com/office/drawing/2014/main" id="{DE5CC76A-9B6F-A711-9051-B10191574241}"/>
              </a:ext>
            </a:extLst>
          </p:cNvPr>
          <p:cNvSpPr>
            <a:spLocks noGrp="1" noChangeArrowheads="1"/>
          </p:cNvSpPr>
          <p:nvPr>
            <p:ph type="body" idx="4294967295"/>
          </p:nvPr>
        </p:nvSpPr>
        <p:spPr>
          <a:xfrm>
            <a:off x="5623770" y="2593214"/>
            <a:ext cx="5577629" cy="3651742"/>
          </a:xfrm>
        </p:spPr>
        <p:txBody>
          <a:bodyPr vert="horz" lIns="91440" tIns="45720" rIns="91440" bIns="45720" rtlCol="0">
            <a:normAutofit fontScale="92500"/>
          </a:bodyPr>
          <a:lstStyle/>
          <a:p>
            <a:pPr marL="0" indent="0" algn="just">
              <a:lnSpc>
                <a:spcPct val="100000"/>
              </a:lnSpc>
              <a:spcBef>
                <a:spcPct val="30000"/>
              </a:spcBef>
              <a:spcAft>
                <a:spcPct val="30000"/>
              </a:spcAft>
              <a:buNone/>
            </a:pPr>
            <a:r>
              <a:rPr lang="en-US" altLang="tr-TR" sz="2400" b="1">
                <a:solidFill>
                  <a:schemeClr val="tx2"/>
                </a:solidFill>
              </a:rPr>
              <a:t>4. Kriz yönetimi, örgütsel gelişim için zararlıdır.</a:t>
            </a:r>
            <a:r>
              <a:rPr lang="en-US" altLang="tr-TR" sz="2400">
                <a:solidFill>
                  <a:schemeClr val="tx2"/>
                </a:solidFill>
              </a:rPr>
              <a:t> Bu mit, bazı örgütler tarafından kendi etkinliklerini doğrulamak amacıyla kullanılır. Bu görüş, işgörenlere yönelik çok fazla güvenlik ve korumanın, gerekli deneyim ve gelişim için fırsat vermediğini savunur. Kriz tehlikesinin ve risk alma korkusunun, yeni ürün geliştirmeyi engellediği söylenir. Etkili bir kriz yönetimi politikasına paralel olarak örgütsel gelişim sağlanabilir</a:t>
            </a:r>
          </a:p>
        </p:txBody>
      </p:sp>
      <p:sp>
        <p:nvSpPr>
          <p:cNvPr id="14338" name="Slayt Numarası Yer Tutucusu 3">
            <a:extLst>
              <a:ext uri="{FF2B5EF4-FFF2-40B4-BE49-F238E27FC236}">
                <a16:creationId xmlns:a16="http://schemas.microsoft.com/office/drawing/2014/main" id="{235015CB-0563-65BF-B660-B6E67C017736}"/>
              </a:ext>
            </a:extLst>
          </p:cNvPr>
          <p:cNvSpPr>
            <a:spLocks noGrp="1"/>
          </p:cNvSpPr>
          <p:nvPr>
            <p:ph type="sldNum" sz="quarter" idx="12"/>
          </p:nvPr>
        </p:nvSpPr>
        <p:spPr>
          <a:xfrm>
            <a:off x="11192560" y="6324600"/>
            <a:ext cx="79907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eaLnBrk="0" hangingPunct="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spcAft>
                <a:spcPts val="600"/>
              </a:spcAft>
              <a:buFontTx/>
              <a:buNone/>
            </a:pPr>
            <a:fld id="{FE9B0955-410C-4444-A46E-DFFE2A31AC03}" type="slidenum">
              <a:rPr lang="en-US" altLang="tr-TR" sz="900">
                <a:solidFill>
                  <a:schemeClr val="tx2"/>
                </a:solidFill>
                <a:latin typeface="+mn-lt"/>
                <a:cs typeface="+mn-cs"/>
              </a:rPr>
              <a:pPr eaLnBrk="1" hangingPunct="1">
                <a:spcBef>
                  <a:spcPct val="0"/>
                </a:spcBef>
                <a:spcAft>
                  <a:spcPts val="600"/>
                </a:spcAft>
                <a:buFontTx/>
                <a:buNone/>
              </a:pPr>
              <a:t>9</a:t>
            </a:fld>
            <a:endParaRPr lang="en-US" altLang="tr-TR" sz="900">
              <a:solidFill>
                <a:schemeClr val="tx2"/>
              </a:solidFill>
              <a:latin typeface="+mn-lt"/>
              <a:cs typeface="+mn-cs"/>
            </a:endParaRPr>
          </a:p>
        </p:txBody>
      </p:sp>
    </p:spTree>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319</TotalTime>
  <Words>5313</Words>
  <Application>Microsoft Office PowerPoint</Application>
  <PresentationFormat>Geniş ekran</PresentationFormat>
  <Paragraphs>413</Paragraphs>
  <Slides>77</Slides>
  <Notes>34</Notes>
  <HiddenSlides>0</HiddenSlides>
  <MMClips>0</MMClips>
  <ScaleCrop>false</ScaleCrop>
  <HeadingPairs>
    <vt:vector size="6" baseType="variant">
      <vt:variant>
        <vt:lpstr>Kullanılan Yazı Tipleri</vt:lpstr>
      </vt:variant>
      <vt:variant>
        <vt:i4>8</vt:i4>
      </vt:variant>
      <vt:variant>
        <vt:lpstr>Tema</vt:lpstr>
      </vt:variant>
      <vt:variant>
        <vt:i4>1</vt:i4>
      </vt:variant>
      <vt:variant>
        <vt:lpstr>Slayt Başlıkları</vt:lpstr>
      </vt:variant>
      <vt:variant>
        <vt:i4>77</vt:i4>
      </vt:variant>
    </vt:vector>
  </HeadingPairs>
  <TitlesOfParts>
    <vt:vector size="86" baseType="lpstr">
      <vt:lpstr>Aptos</vt:lpstr>
      <vt:lpstr>Aptos Display</vt:lpstr>
      <vt:lpstr>Arial</vt:lpstr>
      <vt:lpstr>Calibri</vt:lpstr>
      <vt:lpstr>Comic Sans MS</vt:lpstr>
      <vt:lpstr>Söhne</vt:lpstr>
      <vt:lpstr>Wingdings</vt:lpstr>
      <vt:lpstr>Wingdings 2</vt:lpstr>
      <vt:lpstr>Office Teması</vt:lpstr>
      <vt:lpstr>YÖNETİM KONUSUNDA SON GELİŞMELER</vt:lpstr>
      <vt:lpstr>KRİZ KAVRAMI</vt:lpstr>
      <vt:lpstr>KRİZ KAVRAMI</vt:lpstr>
      <vt:lpstr>KRİZ KAVRAMI</vt:lpstr>
      <vt:lpstr>KRİZ KAVRAMI</vt:lpstr>
      <vt:lpstr>KRİZİN ÖZELLİKLERİ </vt:lpstr>
      <vt:lpstr>KRİZİN ÖZELLİKLERİ </vt:lpstr>
      <vt:lpstr>KRİZİN ÖZELLİKLERİ </vt:lpstr>
      <vt:lpstr>KRİZİN ÖZELLİKLERİ </vt:lpstr>
      <vt:lpstr>KRİZİN ÖZELLİKLERİ </vt:lpstr>
      <vt:lpstr>ÖRGÜTLER VE KRİZ YÖNETİMİ </vt:lpstr>
      <vt:lpstr>ÖRGÜTLER VE KRİZ YÖNETİMİ </vt:lpstr>
      <vt:lpstr>ÖRGÜTLER VE KRİZ YÖNETİMİ </vt:lpstr>
      <vt:lpstr>ÖRGÜTLER VE KRİZ YÖNETİMİ </vt:lpstr>
      <vt:lpstr>ÖRGÜTLER VE KRİZ YÖNETİMİ </vt:lpstr>
      <vt:lpstr>ÖRGÜTLER VE KRİZ YÖNETİMİ </vt:lpstr>
      <vt:lpstr>ÖRGÜTLER VE KRİZ YÖNETİMİ </vt:lpstr>
      <vt:lpstr>ÖRGÜTLER VE KRİZ YÖNETİMİ </vt:lpstr>
      <vt:lpstr>KRİZİN ETKENLERİ</vt:lpstr>
      <vt:lpstr>KRİZİN ETKENLERİ</vt:lpstr>
      <vt:lpstr>KRİZ SÜRECİ</vt:lpstr>
      <vt:lpstr>KRİZ SÜRECİ</vt:lpstr>
      <vt:lpstr>KRİZ SÜRECİ</vt:lpstr>
      <vt:lpstr>KRİZ YÖNETİM SÜRECİ </vt:lpstr>
      <vt:lpstr>KRİZ YÖNETİM SÜRECİ </vt:lpstr>
      <vt:lpstr>KRİZ YÖNETİM SÜRECİ </vt:lpstr>
      <vt:lpstr>KRİZ YÖNETİM SÜRECİ </vt:lpstr>
      <vt:lpstr>KRİZ YÖNETİM SÜRECİ </vt:lpstr>
      <vt:lpstr>DEĞİŞİM YÖNETİMİ</vt:lpstr>
      <vt:lpstr>PowerPoint Sunusu</vt:lpstr>
      <vt:lpstr>PowerPoint Sunusu</vt:lpstr>
      <vt:lpstr>İNOVASYON</vt:lpstr>
      <vt:lpstr>PowerPoint Sunusu</vt:lpstr>
      <vt:lpstr>İNOVASYON TÜRLERİ</vt:lpstr>
      <vt:lpstr>1) ÜRÜN İNOVASYONU</vt:lpstr>
      <vt:lpstr>HİZMET İNOVASYONU</vt:lpstr>
      <vt:lpstr>SÜREÇ İNOVASYONU</vt:lpstr>
      <vt:lpstr>PAZARLAMA İNOVASYONU</vt:lpstr>
      <vt:lpstr>ORGANİZASYONEL İNOVASYON</vt:lpstr>
      <vt:lpstr>Organizasyonel inovasyon, genellikle şu alanlarda gerçekleşebilir: </vt:lpstr>
      <vt:lpstr>ÖRGÜTSEL YENİLENME</vt:lpstr>
      <vt:lpstr>PowerPoint Sunusu</vt:lpstr>
      <vt:lpstr>Örgütsel Yenilenme Faktörleri</vt:lpstr>
      <vt:lpstr>Stratejik Yetenek</vt:lpstr>
      <vt:lpstr>Zaman Kullanımı</vt:lpstr>
      <vt:lpstr>Öğrenme Odaklılık</vt:lpstr>
      <vt:lpstr>Bağlanırlık</vt:lpstr>
      <vt:lpstr>Bilgi Yönetimi</vt:lpstr>
      <vt:lpstr>Liderlik</vt:lpstr>
      <vt:lpstr>DEĞİŞİM KAVRAMI</vt:lpstr>
      <vt:lpstr>PowerPoint Sunusu</vt:lpstr>
      <vt:lpstr>PowerPoint Sunusu</vt:lpstr>
      <vt:lpstr>PowerPoint Sunusu</vt:lpstr>
      <vt:lpstr>PowerPoint Sunusu</vt:lpstr>
      <vt:lpstr>Değişimin Özellikleri</vt:lpstr>
      <vt:lpstr>DEĞİŞİM YÖNETİMİ</vt:lpstr>
      <vt:lpstr>PowerPoint Sunusu</vt:lpstr>
      <vt:lpstr>Örgütsel Değişim</vt:lpstr>
      <vt:lpstr>PowerPoint Sunusu</vt:lpstr>
      <vt:lpstr>PowerPoint Sunusu</vt:lpstr>
      <vt:lpstr>PowerPoint Sunusu</vt:lpstr>
      <vt:lpstr>ÖRGÜTSEL DEĞİŞİM </vt:lpstr>
      <vt:lpstr>Örgütleri değişime zorlayan başlıca nedenler: </vt:lpstr>
      <vt:lpstr>Örgütleri değişime zorlayan başlıca nedenler: </vt:lpstr>
      <vt:lpstr>Örgütleri değişime zorlayan başlıca nedenler: </vt:lpstr>
      <vt:lpstr>Örgütleri değişime zorlayan başlıca nedenler: </vt:lpstr>
      <vt:lpstr>Örgütleri değişime zorlayan başlıca nedenler: </vt:lpstr>
      <vt:lpstr>Kurt Lewin değişim modeli</vt:lpstr>
      <vt:lpstr>Değişim Süreci Aşamaları</vt:lpstr>
      <vt:lpstr>PowerPoint Sunusu</vt:lpstr>
      <vt:lpstr>PowerPoint Sunusu</vt:lpstr>
      <vt:lpstr>Örgütsel Değişimi Engelleyen Faktörler </vt:lpstr>
      <vt:lpstr>Örgütsel Değişimi Engelleyen Faktörler </vt:lpstr>
      <vt:lpstr>Örgütsel Değişimi Engelleyen Faktörler </vt:lpstr>
      <vt:lpstr>DEĞİŞİME DİRENÇ</vt:lpstr>
      <vt:lpstr>Sonuç olarak:</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Fatih Çallı</dc:creator>
  <cp:lastModifiedBy>Yusuf Gülmez</cp:lastModifiedBy>
  <cp:revision>5</cp:revision>
  <dcterms:created xsi:type="dcterms:W3CDTF">2024-04-29T06:47:12Z</dcterms:created>
  <dcterms:modified xsi:type="dcterms:W3CDTF">2025-08-30T20:32:31Z</dcterms:modified>
</cp:coreProperties>
</file>

<file path=docProps/thumbnail.jpeg>
</file>